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FA0"/>
    <a:srgbClr val="A2D3D7"/>
    <a:srgbClr val="2596BE"/>
    <a:srgbClr val="3366CC"/>
    <a:srgbClr val="FF5050"/>
    <a:srgbClr val="00BCB8"/>
    <a:srgbClr val="FFFF99"/>
    <a:srgbClr val="FF674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14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85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2450F8-89AD-428B-BF15-F8241F335449}" type="datetimeFigureOut">
              <a:rPr lang="fr-FR" smtClean="0"/>
              <a:t>29/01/2026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04DC4F-77B7-4219-BEB5-F20BBC8FDEF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431968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B04DC4F-77B7-4219-BEB5-F20BBC8FDEFD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772166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2610C24-8841-98D9-ED00-9FD18738067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521E82EC-54A1-06DE-0965-3B62B7BFDE5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AE28E89-9345-C8A9-52FF-173C0D6A02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B6462-7660-4EE5-B71E-C08C0474A0F3}" type="datetimeFigureOut">
              <a:rPr lang="fr-FR" smtClean="0"/>
              <a:t>29/01/2026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01346A0-BABA-06FC-7F33-331AF2C5DD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D6562AA-300C-B9E0-5E8C-09054F7C3E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9CE63-B778-436D-AFC6-D20CF29561E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070092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9A1E337-C115-ED36-4948-5D867CB2D4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FA495FAF-2A12-E6E0-77BC-E0C4DB2622B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C5DC438-2647-E7EA-F123-423B2E66B1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B6462-7660-4EE5-B71E-C08C0474A0F3}" type="datetimeFigureOut">
              <a:rPr lang="fr-FR" smtClean="0"/>
              <a:t>29/01/2026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1CF84FF-2856-8620-AE69-2822F766EB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33EC16B-C52D-79F0-D56D-0ACB214594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9CE63-B778-436D-AFC6-D20CF29561E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005532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8922DCF7-2BCB-EB9F-E15C-7A996959474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3A6C5A32-02B9-6408-44F6-A4E551DAEF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1B4167B-C6E7-3FB9-95C7-EF785783BE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B6462-7660-4EE5-B71E-C08C0474A0F3}" type="datetimeFigureOut">
              <a:rPr lang="fr-FR" smtClean="0"/>
              <a:t>29/01/2026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79E16B8-1681-C531-8EEC-F03E48638C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C5A5E39-9D93-B251-B6D0-8FCAACA5CE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9CE63-B778-436D-AFC6-D20CF29561E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01699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62F4139-A311-2510-E6FF-367C7EFE39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859CB62-D02D-EB21-47CB-20E7045859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DF59CC7-7C8A-DED9-B58C-BCEE6CB75A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B6462-7660-4EE5-B71E-C08C0474A0F3}" type="datetimeFigureOut">
              <a:rPr lang="fr-FR" smtClean="0"/>
              <a:t>29/01/2026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C472417-354C-9F10-04A0-6A9E0810E1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0CB5A9A-5913-5FFE-3A97-F527BC4078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9CE63-B778-436D-AFC6-D20CF29561E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503609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0852029-2E96-D8AA-0657-8CCB638957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0EF3B1D-4C56-AC18-2DCB-FB402736A1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4954550-410A-730B-E31A-CF260C2F6C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B6462-7660-4EE5-B71E-C08C0474A0F3}" type="datetimeFigureOut">
              <a:rPr lang="fr-FR" smtClean="0"/>
              <a:t>29/01/2026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8F3F447-98E8-01D4-0236-8CB2EF3B4B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D526DCE-01B4-9F69-E5AF-6BECA7878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9CE63-B778-436D-AFC6-D20CF29561E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698989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CD1C98B-C80A-413B-096B-E11DF27031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9B093CC-9685-A118-FC21-FDCBE60952B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07BC054B-FBCF-34D2-47C4-B3FF61D397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D9EC5A7E-889A-73BB-778C-5BF5BF6D5A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B6462-7660-4EE5-B71E-C08C0474A0F3}" type="datetimeFigureOut">
              <a:rPr lang="fr-FR" smtClean="0"/>
              <a:t>29/01/2026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EB25FA4B-CA1C-E704-69FF-95F5232EE9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AEF522CD-82F4-E8F7-05EA-29F9CC0F66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9CE63-B778-436D-AFC6-D20CF29561E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467673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E07EB99-E951-82FA-E063-1157AF8C13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AD7D8DA-E31A-68A4-A762-BAA897EE79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89DE35B8-094E-413A-ED3D-AA8D173CF9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EDF33DD8-E4FF-2F89-3FD0-270C85D31F7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1DCCE700-41E6-BE01-07F3-E12FA129201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2DCB2545-8739-15AE-3B77-EAC6B4E25F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B6462-7660-4EE5-B71E-C08C0474A0F3}" type="datetimeFigureOut">
              <a:rPr lang="fr-FR" smtClean="0"/>
              <a:t>29/01/2026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C38EC8A3-C4DF-0C01-F8BE-8D5D4FBD43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44DCE51C-7FB4-4600-FF6A-9C2DDFF9E4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9CE63-B778-436D-AFC6-D20CF29561E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493274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F37CC8B-52BF-4B76-A4BE-6873BB7B7E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98A18976-D061-9010-66E6-A979AD6695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B6462-7660-4EE5-B71E-C08C0474A0F3}" type="datetimeFigureOut">
              <a:rPr lang="fr-FR" smtClean="0"/>
              <a:t>29/01/2026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57B7ECCF-68A8-36A4-094E-61488DD1B1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52EE9359-DD46-BEAF-6B98-FAC301D0EA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9CE63-B778-436D-AFC6-D20CF29561E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144089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881CE788-8625-B87C-14D7-3F84E4BB2E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B6462-7660-4EE5-B71E-C08C0474A0F3}" type="datetimeFigureOut">
              <a:rPr lang="fr-FR" smtClean="0"/>
              <a:t>29/01/2026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A403FB1E-7147-074D-86D5-8636F3301C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04C01A28-0ED6-628E-0E98-3663E95919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9CE63-B778-436D-AFC6-D20CF29561E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061956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02E344F-033F-F7E1-A366-E3265AF06F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7A3EECF-6FA1-46DC-93C2-D1F713E9CE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F531432B-3AB5-0693-3072-FAE9F38A182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670E2CFD-848C-F8F0-06BF-4156659E0C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B6462-7660-4EE5-B71E-C08C0474A0F3}" type="datetimeFigureOut">
              <a:rPr lang="fr-FR" smtClean="0"/>
              <a:t>29/01/2026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B7B11F07-D68D-ACEF-83C7-06B614F61A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E901D186-E751-F50E-A2E7-4BB162F4EA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9CE63-B778-436D-AFC6-D20CF29561E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007235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E626F21-1F3F-6708-1E29-00B10D7D35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730842F2-2F94-0059-0464-5E84EF85B71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E972C33A-0054-4366-3E32-132185D554E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C5D27387-AB96-5B16-0A75-1A02C5D7B6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B6462-7660-4EE5-B71E-C08C0474A0F3}" type="datetimeFigureOut">
              <a:rPr lang="fr-FR" smtClean="0"/>
              <a:t>29/01/2026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C4CC49C2-6817-31DE-52BF-D57CF3E91B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745D966E-C517-AA4A-6989-176F838943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9CE63-B778-436D-AFC6-D20CF29561E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822764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734D821D-08EE-5376-732A-F8F1DCC5D1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6BB0B8E-737B-1283-BDAA-9B4A1A7D6B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1EED36A-0BB4-A26B-F272-81CB9C4BB6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2FB6462-7660-4EE5-B71E-C08C0474A0F3}" type="datetimeFigureOut">
              <a:rPr lang="fr-FR" smtClean="0"/>
              <a:t>29/01/2026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4796A43-A254-2288-945D-A7260BAF1B5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606477F-2955-69C7-FEC2-52D52D61232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799CE63-B778-436D-AFC6-D20CF29561E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995606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13" Type="http://schemas.openxmlformats.org/officeDocument/2006/relationships/hyperlink" Target="https://youtu.be/mHEQ36VwOJE" TargetMode="External"/><Relationship Id="rId18" Type="http://schemas.openxmlformats.org/officeDocument/2006/relationships/hyperlink" Target="https://donnees.paysdelaloire.fr/communication/2025.01.20_%20R%C3%A9union-1_R%C3%A9seau-des-SG.pdf" TargetMode="External"/><Relationship Id="rId3" Type="http://schemas.openxmlformats.org/officeDocument/2006/relationships/hyperlink" Target="https://paysdelaloire.sharepoint.com/sites/CMEncadrantsdesEPLE/Ressources/Forms/AllItems.aspx?id=%2Fsites%2FCMEncadrantsdesEPLE%2FRessources%2FManagement%2FEntretiens%20individuels%20d%27%C3%A9valuation&amp;viewid=ee0e1dd2%2D2082%2D433c%2D9237%2D7f0304c0d858" TargetMode="External"/><Relationship Id="rId21" Type="http://schemas.openxmlformats.org/officeDocument/2006/relationships/hyperlink" Target="https://donnees.paysdelaloire.fr/communication/DEO_2025-12_Questions-remarques_RVdesSG_031225.pdf" TargetMode="External"/><Relationship Id="rId7" Type="http://schemas.openxmlformats.org/officeDocument/2006/relationships/hyperlink" Target="https://donnees.paysdelaloire.fr/communication/2026.01.08_WebinaireEncadrantsSG_DematEPLE.pdf" TargetMode="External"/><Relationship Id="rId12" Type="http://schemas.openxmlformats.org/officeDocument/2006/relationships/hyperlink" Target="https://youtu.be/RyDiKJYHXkA" TargetMode="External"/><Relationship Id="rId17" Type="http://schemas.openxmlformats.org/officeDocument/2006/relationships/hyperlink" Target="https://www.youtube.com/watch?v=rs7JN5YbIM8" TargetMode="External"/><Relationship Id="rId2" Type="http://schemas.openxmlformats.org/officeDocument/2006/relationships/notesSlide" Target="../notesSlides/notesSlide1.xml"/><Relationship Id="rId16" Type="http://schemas.openxmlformats.org/officeDocument/2006/relationships/hyperlink" Target="https://donnees.paysdelaloire.fr/communication/Webinaire%20GLPI-20260121_103545-Enregistrement%20de%20la%20r%C3%A9union.mp4#_msdynmkt_donottrack=0,_msdynmkt_linkid=ee699153-3885-49c8-97c4-9f74e89b1346" TargetMode="External"/><Relationship Id="rId20" Type="http://schemas.openxmlformats.org/officeDocument/2006/relationships/hyperlink" Target="https://donnees.paysdelaloire.fr/communication/DEO_2025-12_Diaporama_RVdesSG_031225.pdf#msdynmkt_trackingcontext=8244b7d6-6399-4bce-84a8-27cdcad30300&amp;msdynmkt_prefill=mktprfe796f27a82f743ccb6701dc7d196ab23eoprf" TargetMode="External"/><Relationship Id="rId1" Type="http://schemas.openxmlformats.org/officeDocument/2006/relationships/slideLayout" Target="../slideLayouts/slideLayout4.xml"/><Relationship Id="rId6" Type="http://schemas.openxmlformats.org/officeDocument/2006/relationships/hyperlink" Target="https://donnees.paysdelaloire.fr/communication/DE_2025-07_LettreSG_Webinaire-juin-EDT-et-CET-EPLE.pdf" TargetMode="External"/><Relationship Id="rId11" Type="http://schemas.openxmlformats.org/officeDocument/2006/relationships/hyperlink" Target="https://donnees.paysdelaloire.fr/communication/DEO_2025-10_Webiniaire-DACF-2026-AGRI-20251003.pdf" TargetMode="External"/><Relationship Id="rId5" Type="http://schemas.openxmlformats.org/officeDocument/2006/relationships/hyperlink" Target="https://donnees.paysdelaloire.fr/communication/DE_2025-07_LettreSG_Webconf&#233;rence%20Bonnes%20pratiques%20Emplois%20du%20temps-20250626_130932-Meeting%20Recording.mp4" TargetMode="External"/><Relationship Id="rId15" Type="http://schemas.openxmlformats.org/officeDocument/2006/relationships/hyperlink" Target="https://donnees.paysdelaloire.fr/communication/DEO_2025-08_MOAL25_QuiFaitQuoi.pdf" TargetMode="External"/><Relationship Id="rId10" Type="http://schemas.openxmlformats.org/officeDocument/2006/relationships/hyperlink" Target="https://youtu.be/9acHeoURCV0" TargetMode="External"/><Relationship Id="rId19" Type="http://schemas.openxmlformats.org/officeDocument/2006/relationships/hyperlink" Target="https://donnees.paysdelaloire.fr/communication/2025-05_R%C3%A9union_r%C3%A9seau-des-SG.pdf" TargetMode="External"/><Relationship Id="rId4" Type="http://schemas.openxmlformats.org/officeDocument/2006/relationships/hyperlink" Target="https://donnees.paysdelaloire.fr/communication/DE_2025-04_Banque-objectifs.pdf" TargetMode="External"/><Relationship Id="rId9" Type="http://schemas.openxmlformats.org/officeDocument/2006/relationships/hyperlink" Target="https://donnees.paysdelaloire.fr/communication/DEO_2025-10_Webiniaire-DACF-2026-EN-20251003.pdf" TargetMode="External"/><Relationship Id="rId14" Type="http://schemas.openxmlformats.org/officeDocument/2006/relationships/hyperlink" Target="https://donnees.paysdelaloire.fr/communication/LettreSG_juillet2025_Webinaire-ATI_11-juin-Directions.pdf" TargetMode="External"/><Relationship Id="rId22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EE825CCA-FF05-6CA8-7002-9875B45DE84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542" y="-1"/>
            <a:ext cx="2688609" cy="6858001"/>
          </a:xfrm>
          <a:solidFill>
            <a:schemeClr val="tx1">
              <a:lumMod val="85000"/>
              <a:lumOff val="15000"/>
            </a:schemeClr>
          </a:solidFill>
        </p:spPr>
        <p:txBody>
          <a:bodyPr/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br>
              <a:rPr lang="fr-FR" dirty="0"/>
            </a:br>
            <a:br>
              <a:rPr lang="fr-FR" dirty="0"/>
            </a:br>
            <a:r>
              <a:rPr lang="fr-FR" sz="3000" b="1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Voir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fr-FR" sz="3000" b="1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 revoir</a:t>
            </a:r>
            <a:br>
              <a:rPr lang="fr-FR" dirty="0">
                <a:solidFill>
                  <a:srgbClr val="2596BE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fr-FR" dirty="0">
                <a:solidFill>
                  <a:srgbClr val="2596BE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sz="2000" b="1" u="sng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REPLAY</a:t>
            </a:r>
            <a:br>
              <a:rPr lang="fr-FR" sz="2000" b="1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sz="2000" b="1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 Grands RV</a:t>
            </a:r>
            <a:br>
              <a:rPr lang="fr-FR" sz="2000" dirty="0">
                <a:solidFill>
                  <a:schemeClr val="accent1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sz="1500" dirty="0">
                <a:solidFill>
                  <a:srgbClr val="A2D3D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 secrétaires généraux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fr-FR" sz="1500" dirty="0">
                <a:solidFill>
                  <a:srgbClr val="A2D3D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 des encadrants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fr-FR" sz="1500" dirty="0">
                <a:solidFill>
                  <a:srgbClr val="A2D3D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 EPLE</a:t>
            </a:r>
            <a:br>
              <a:rPr lang="fr-FR" sz="1500" dirty="0">
                <a:solidFill>
                  <a:srgbClr val="A2D3D7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fr-FR" sz="1500" dirty="0">
                <a:solidFill>
                  <a:srgbClr val="A2D3D7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sz="1500" dirty="0">
                <a:solidFill>
                  <a:srgbClr val="A2D3D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vidéos &amp; supports d’informations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DFDA191A-ABD4-C119-815C-22C3E4A0F671}"/>
              </a:ext>
            </a:extLst>
          </p:cNvPr>
          <p:cNvSpPr txBox="1"/>
          <p:nvPr/>
        </p:nvSpPr>
        <p:spPr>
          <a:xfrm>
            <a:off x="2688612" y="296142"/>
            <a:ext cx="9503388" cy="1215717"/>
          </a:xfrm>
          <a:prstGeom prst="rect">
            <a:avLst/>
          </a:prstGeom>
          <a:solidFill>
            <a:srgbClr val="00BCB8">
              <a:alpha val="50980"/>
            </a:srgbClr>
          </a:solidFill>
        </p:spPr>
        <p:txBody>
          <a:bodyPr wrap="square" rtlCol="0">
            <a:spAutoFit/>
          </a:bodyPr>
          <a:lstStyle/>
          <a:p>
            <a:r>
              <a:rPr lang="fr-FR" sz="1400" b="1" dirty="0">
                <a:latin typeface="Arial" panose="020B0604020202020204" pitchFamily="34" charset="0"/>
                <a:cs typeface="Arial" panose="020B0604020202020204" pitchFamily="34" charset="0"/>
              </a:rPr>
              <a:t>   Ressources Humaines</a:t>
            </a:r>
            <a:br>
              <a:rPr lang="fr-FR" sz="1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sz="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fr-FR" sz="1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</a:t>
            </a:r>
            <a:r>
              <a:rPr lang="fr-FR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WEBINAIRE Entretiens annuels</a:t>
            </a:r>
            <a:r>
              <a:rPr lang="fr-FR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 13 mai 2025 : </a:t>
            </a:r>
            <a:r>
              <a:rPr lang="fr-FR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</a:t>
            </a:r>
            <a:r>
              <a:rPr lang="fr-FR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ressources pour accompagner</a:t>
            </a:r>
            <a:r>
              <a:rPr lang="fr-FR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</a:t>
            </a:r>
            <a:r>
              <a:rPr lang="fr-FR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banque d’objectifs</a:t>
            </a:r>
            <a:endParaRPr lang="fr-FR" sz="1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sz="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</a:t>
            </a:r>
            <a:r>
              <a:rPr lang="fr-FR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WEBINAIRE Emploi du temps</a:t>
            </a:r>
            <a:r>
              <a:rPr lang="fr-FR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fr-FR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des 20 et 26 juin 2025 : </a:t>
            </a:r>
            <a:r>
              <a:rPr lang="fr-FR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support de présentation</a:t>
            </a:r>
            <a:endParaRPr lang="fr-FR" sz="1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endParaRPr lang="fr-FR" sz="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r>
              <a:rPr lang="fr-FR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</a:t>
            </a:r>
            <a:r>
              <a:rPr lang="fr-FR" sz="1200" b="1" u="sng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WEBINAIRE Dématérialisation demandes de formations </a:t>
            </a:r>
            <a:r>
              <a:rPr lang="fr-FR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du 8 janvier 2026 : </a:t>
            </a:r>
            <a:r>
              <a:rPr lang="fr-FR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support de présentation</a:t>
            </a:r>
            <a:endParaRPr lang="fr-FR" sz="1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endParaRPr lang="fr-FR" sz="5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Freeform 3">
            <a:extLst>
              <a:ext uri="{FF2B5EF4-FFF2-40B4-BE49-F238E27FC236}">
                <a16:creationId xmlns:a16="http://schemas.microsoft.com/office/drawing/2014/main" id="{1EABC832-9F0B-15CA-519E-EF5001653B98}"/>
              </a:ext>
            </a:extLst>
          </p:cNvPr>
          <p:cNvSpPr/>
          <p:nvPr/>
        </p:nvSpPr>
        <p:spPr>
          <a:xfrm>
            <a:off x="2707338" y="354939"/>
            <a:ext cx="211630" cy="241377"/>
          </a:xfrm>
          <a:custGeom>
            <a:avLst/>
            <a:gdLst/>
            <a:ahLst/>
            <a:cxnLst/>
            <a:rect l="l" t="t" r="r" b="b"/>
            <a:pathLst>
              <a:path w="1345786" h="1345786">
                <a:moveTo>
                  <a:pt x="0" y="0"/>
                </a:moveTo>
                <a:lnTo>
                  <a:pt x="1345786" y="0"/>
                </a:lnTo>
                <a:lnTo>
                  <a:pt x="1345786" y="1345786"/>
                </a:lnTo>
                <a:lnTo>
                  <a:pt x="0" y="1345786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/>
            </a:stretch>
          </a:blipFill>
        </p:spPr>
        <p:txBody>
          <a:bodyPr/>
          <a:lstStyle/>
          <a:p>
            <a:endParaRPr lang="fr-FR"/>
          </a:p>
        </p:txBody>
      </p:sp>
      <p:grpSp>
        <p:nvGrpSpPr>
          <p:cNvPr id="25" name="Groupe 24">
            <a:extLst>
              <a:ext uri="{FF2B5EF4-FFF2-40B4-BE49-F238E27FC236}">
                <a16:creationId xmlns:a16="http://schemas.microsoft.com/office/drawing/2014/main" id="{8BEBAF05-6485-943C-AC6C-4E44CD2B7D9C}"/>
              </a:ext>
            </a:extLst>
          </p:cNvPr>
          <p:cNvGrpSpPr/>
          <p:nvPr/>
        </p:nvGrpSpPr>
        <p:grpSpPr>
          <a:xfrm>
            <a:off x="2697147" y="1484392"/>
            <a:ext cx="9503392" cy="1138773"/>
            <a:chOff x="2305880" y="1526877"/>
            <a:chExt cx="9894668" cy="1284854"/>
          </a:xfrm>
        </p:grpSpPr>
        <p:sp>
          <p:nvSpPr>
            <p:cNvPr id="13" name="ZoneTexte 12">
              <a:extLst>
                <a:ext uri="{FF2B5EF4-FFF2-40B4-BE49-F238E27FC236}">
                  <a16:creationId xmlns:a16="http://schemas.microsoft.com/office/drawing/2014/main" id="{2FE330C4-DCBE-43DE-63F4-045ACB434C81}"/>
                </a:ext>
              </a:extLst>
            </p:cNvPr>
            <p:cNvSpPr txBox="1"/>
            <p:nvPr/>
          </p:nvSpPr>
          <p:spPr>
            <a:xfrm>
              <a:off x="2305880" y="1526877"/>
              <a:ext cx="9894668" cy="1284854"/>
            </a:xfrm>
            <a:prstGeom prst="rect">
              <a:avLst/>
            </a:prstGeom>
            <a:solidFill>
              <a:srgbClr val="3366CC"/>
            </a:solidFill>
          </p:spPr>
          <p:txBody>
            <a:bodyPr wrap="square" rtlCol="0">
              <a:spAutoFit/>
            </a:bodyPr>
            <a:lstStyle/>
            <a:p>
              <a:r>
                <a:rPr lang="fr-FR" sz="1400" b="1" dirty="0">
                  <a:latin typeface="Arial" panose="020B0604020202020204" pitchFamily="34" charset="0"/>
                  <a:cs typeface="Arial" panose="020B0604020202020204" pitchFamily="34" charset="0"/>
                </a:rPr>
                <a:t>   Finances</a:t>
              </a:r>
              <a:br>
                <a:rPr lang="fr-FR" dirty="0"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fr-FR" sz="6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br>
                <a:rPr lang="fr-FR" sz="1200" dirty="0"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fr-FR" sz="12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  <a:sym typeface="Wingdings" panose="05000000000000000000" pitchFamily="2" charset="2"/>
                </a:rPr>
                <a:t>WEBINAIRE DACF du 3 octobre 2025 :</a:t>
              </a:r>
            </a:p>
            <a:p>
              <a:pPr marL="171450" indent="-171450">
                <a:buFont typeface="Wingdings" panose="05000000000000000000" pitchFamily="2" charset="2"/>
                <a:buChar char="Ü"/>
              </a:pPr>
              <a:r>
                <a:rPr lang="fr-FR" sz="12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  <a:sym typeface="Wingdings" panose="05000000000000000000" pitchFamily="2" charset="2"/>
                  <a:hlinkClick r:id="rId9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WEBINAIRE DACF EN</a:t>
              </a:r>
              <a:endParaRPr lang="fr-FR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endParaRPr>
            </a:p>
            <a:p>
              <a:pPr marL="171450" indent="-171450">
                <a:buFont typeface="Wingdings" panose="05000000000000000000" pitchFamily="2" charset="2"/>
                <a:buChar char="Ü"/>
              </a:pPr>
              <a:r>
                <a:rPr lang="fr-FR" sz="12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  <a:sym typeface="Wingdings" panose="05000000000000000000" pitchFamily="2" charset="2"/>
                  <a:hlinkClick r:id="rId11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WEBINAIRE DACF AGRI</a:t>
              </a:r>
              <a:endParaRPr lang="fr-FR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endParaRPr>
            </a:p>
            <a:p>
              <a:endParaRPr lang="fr-FR" sz="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endParaRPr>
            </a:p>
            <a:p>
              <a:endParaRPr lang="fr-FR" sz="6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5" name="Freeform 3">
              <a:extLst>
                <a:ext uri="{FF2B5EF4-FFF2-40B4-BE49-F238E27FC236}">
                  <a16:creationId xmlns:a16="http://schemas.microsoft.com/office/drawing/2014/main" id="{7B09AAA8-CDE7-BF13-6818-B2A8EB407DCD}"/>
                </a:ext>
              </a:extLst>
            </p:cNvPr>
            <p:cNvSpPr/>
            <p:nvPr/>
          </p:nvSpPr>
          <p:spPr>
            <a:xfrm>
              <a:off x="2325204" y="1605041"/>
              <a:ext cx="211630" cy="241377"/>
            </a:xfrm>
            <a:custGeom>
              <a:avLst/>
              <a:gdLst/>
              <a:ahLst/>
              <a:cxnLst/>
              <a:rect l="l" t="t" r="r" b="b"/>
              <a:pathLst>
                <a:path w="1345786" h="1345786">
                  <a:moveTo>
                    <a:pt x="0" y="0"/>
                  </a:moveTo>
                  <a:lnTo>
                    <a:pt x="1345786" y="0"/>
                  </a:lnTo>
                  <a:lnTo>
                    <a:pt x="1345786" y="1345786"/>
                  </a:lnTo>
                  <a:lnTo>
                    <a:pt x="0" y="134578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8"/>
              <a:stretch>
                <a:fillRect/>
              </a:stretch>
            </a:blipFill>
          </p:spPr>
          <p:txBody>
            <a:bodyPr/>
            <a:lstStyle/>
            <a:p>
              <a:endParaRPr lang="fr-FR"/>
            </a:p>
          </p:txBody>
        </p:sp>
      </p:grpSp>
      <p:sp>
        <p:nvSpPr>
          <p:cNvPr id="12" name="ZoneTexte 11">
            <a:extLst>
              <a:ext uri="{FF2B5EF4-FFF2-40B4-BE49-F238E27FC236}">
                <a16:creationId xmlns:a16="http://schemas.microsoft.com/office/drawing/2014/main" id="{6B90B254-FCE6-31B5-2994-86CFD0E46D89}"/>
              </a:ext>
            </a:extLst>
          </p:cNvPr>
          <p:cNvSpPr txBox="1"/>
          <p:nvPr/>
        </p:nvSpPr>
        <p:spPr>
          <a:xfrm>
            <a:off x="2697147" y="2620059"/>
            <a:ext cx="9486311" cy="861774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sz="1400" b="1" dirty="0">
                <a:latin typeface="Arial" panose="020B0604020202020204" pitchFamily="34" charset="0"/>
                <a:cs typeface="Arial" panose="020B0604020202020204" pitchFamily="34" charset="0"/>
              </a:rPr>
              <a:t>   Subventions &amp; aides sociales</a:t>
            </a:r>
            <a:b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sz="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fr-FR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</a:t>
            </a:r>
            <a:r>
              <a:rPr lang="fr-FR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hlinkClick r:id="rId1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WEBINAIRE Dispositif « Jeunes en difficulté dans leur établissement </a:t>
            </a:r>
            <a:r>
              <a:rPr lang="fr-FR" sz="1200" b="1" u="sng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</a:t>
            </a:r>
            <a:r>
              <a:rPr lang="fr-FR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 25 juin 2025 : </a:t>
            </a:r>
            <a:r>
              <a:rPr lang="fr-FR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</a:t>
            </a:r>
            <a:r>
              <a:rPr lang="fr-FR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hlinkClick r:id="rId1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tutoriel dépôt dossier AAP JD sur le portail des aides </a:t>
            </a:r>
            <a:endParaRPr lang="fr-FR" sz="1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sz="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23" name="Groupe 22">
            <a:extLst>
              <a:ext uri="{FF2B5EF4-FFF2-40B4-BE49-F238E27FC236}">
                <a16:creationId xmlns:a16="http://schemas.microsoft.com/office/drawing/2014/main" id="{5645ED02-0BD8-18E8-85C4-79A72AB6C2FF}"/>
              </a:ext>
            </a:extLst>
          </p:cNvPr>
          <p:cNvGrpSpPr/>
          <p:nvPr/>
        </p:nvGrpSpPr>
        <p:grpSpPr>
          <a:xfrm>
            <a:off x="2688611" y="3495613"/>
            <a:ext cx="9511928" cy="698027"/>
            <a:chOff x="2680071" y="3602005"/>
            <a:chExt cx="9511928" cy="698027"/>
          </a:xfrm>
        </p:grpSpPr>
        <p:sp>
          <p:nvSpPr>
            <p:cNvPr id="7" name="ZoneTexte 6">
              <a:extLst>
                <a:ext uri="{FF2B5EF4-FFF2-40B4-BE49-F238E27FC236}">
                  <a16:creationId xmlns:a16="http://schemas.microsoft.com/office/drawing/2014/main" id="{7F42BFBD-D5BE-0EB1-C769-23A8B16348F7}"/>
                </a:ext>
              </a:extLst>
            </p:cNvPr>
            <p:cNvSpPr txBox="1"/>
            <p:nvPr/>
          </p:nvSpPr>
          <p:spPr>
            <a:xfrm>
              <a:off x="2680071" y="3602005"/>
              <a:ext cx="9511928" cy="698027"/>
            </a:xfrm>
            <a:prstGeom prst="rect">
              <a:avLst/>
            </a:prstGeom>
            <a:solidFill>
              <a:srgbClr val="FF6743"/>
            </a:solidFill>
          </p:spPr>
          <p:txBody>
            <a:bodyPr wrap="square" rtlCol="0">
              <a:spAutoFit/>
            </a:bodyPr>
            <a:lstStyle/>
            <a:p>
              <a:r>
                <a:rPr lang="fr-FR" sz="1400" b="1" dirty="0">
                  <a:latin typeface="Arial" panose="020B0604020202020204" pitchFamily="34" charset="0"/>
                  <a:cs typeface="Arial" panose="020B0604020202020204" pitchFamily="34" charset="0"/>
                </a:rPr>
                <a:t>   Maintenance &amp; patrimoine immobilier</a:t>
              </a:r>
              <a:br>
                <a:rPr lang="fr-FR" dirty="0"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fr-FR" sz="6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br>
                <a:rPr lang="fr-FR" sz="1200" dirty="0"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fr-FR" sz="12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  <a:sym typeface="Wingdings" panose="05000000000000000000" pitchFamily="2" charset="2"/>
                </a:rPr>
                <a:t></a:t>
              </a:r>
              <a:r>
                <a:rPr lang="fr-FR" sz="12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  <a:hlinkClick r:id="rId10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WEBINAIRE RGI</a:t>
              </a:r>
              <a:r>
                <a:rPr lang="fr-FR" sz="12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fr-FR" sz="12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(Revue de Gestion Immobilière) du 13 janvier 2025</a:t>
              </a:r>
            </a:p>
            <a:p>
              <a:endParaRPr lang="fr-FR" sz="6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8" name="Freeform 3">
              <a:extLst>
                <a:ext uri="{FF2B5EF4-FFF2-40B4-BE49-F238E27FC236}">
                  <a16:creationId xmlns:a16="http://schemas.microsoft.com/office/drawing/2014/main" id="{A5512273-5E81-B858-C7AE-FC0A79F89C4B}"/>
                </a:ext>
              </a:extLst>
            </p:cNvPr>
            <p:cNvSpPr/>
            <p:nvPr/>
          </p:nvSpPr>
          <p:spPr>
            <a:xfrm>
              <a:off x="2698798" y="3690386"/>
              <a:ext cx="211630" cy="241377"/>
            </a:xfrm>
            <a:custGeom>
              <a:avLst/>
              <a:gdLst/>
              <a:ahLst/>
              <a:cxnLst/>
              <a:rect l="l" t="t" r="r" b="b"/>
              <a:pathLst>
                <a:path w="1345786" h="1345786">
                  <a:moveTo>
                    <a:pt x="0" y="0"/>
                  </a:moveTo>
                  <a:lnTo>
                    <a:pt x="1345786" y="0"/>
                  </a:lnTo>
                  <a:lnTo>
                    <a:pt x="1345786" y="1345786"/>
                  </a:lnTo>
                  <a:lnTo>
                    <a:pt x="0" y="134578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8"/>
              <a:stretch>
                <a:fillRect/>
              </a:stretch>
            </a:blipFill>
          </p:spPr>
          <p:txBody>
            <a:bodyPr/>
            <a:lstStyle/>
            <a:p>
              <a:endParaRPr lang="fr-FR"/>
            </a:p>
          </p:txBody>
        </p:sp>
      </p:grpSp>
      <p:grpSp>
        <p:nvGrpSpPr>
          <p:cNvPr id="22" name="Groupe 21">
            <a:extLst>
              <a:ext uri="{FF2B5EF4-FFF2-40B4-BE49-F238E27FC236}">
                <a16:creationId xmlns:a16="http://schemas.microsoft.com/office/drawing/2014/main" id="{9DEF5789-5E5D-DE3E-7AEB-5B9FAC3C0BBF}"/>
              </a:ext>
            </a:extLst>
          </p:cNvPr>
          <p:cNvGrpSpPr/>
          <p:nvPr/>
        </p:nvGrpSpPr>
        <p:grpSpPr>
          <a:xfrm>
            <a:off x="2697148" y="4213743"/>
            <a:ext cx="9503389" cy="1231106"/>
            <a:chOff x="2688611" y="3826734"/>
            <a:chExt cx="9503389" cy="1231106"/>
          </a:xfrm>
        </p:grpSpPr>
        <p:sp>
          <p:nvSpPr>
            <p:cNvPr id="9" name="ZoneTexte 8">
              <a:extLst>
                <a:ext uri="{FF2B5EF4-FFF2-40B4-BE49-F238E27FC236}">
                  <a16:creationId xmlns:a16="http://schemas.microsoft.com/office/drawing/2014/main" id="{46A2AB24-3B28-1B83-EE95-AD4820E32F5E}"/>
                </a:ext>
              </a:extLst>
            </p:cNvPr>
            <p:cNvSpPr txBox="1"/>
            <p:nvPr/>
          </p:nvSpPr>
          <p:spPr>
            <a:xfrm>
              <a:off x="2688613" y="3826734"/>
              <a:ext cx="9503387" cy="1231106"/>
            </a:xfrm>
            <a:prstGeom prst="rect">
              <a:avLst/>
            </a:prstGeom>
            <a:solidFill>
              <a:srgbClr val="FFFF99"/>
            </a:solidFill>
          </p:spPr>
          <p:txBody>
            <a:bodyPr wrap="square" rtlCol="0">
              <a:spAutoFit/>
            </a:bodyPr>
            <a:lstStyle/>
            <a:p>
              <a:r>
                <a:rPr lang="fr-FR" sz="1400" b="1" dirty="0">
                  <a:latin typeface="Arial" panose="020B0604020202020204" pitchFamily="34" charset="0"/>
                  <a:cs typeface="Arial" panose="020B0604020202020204" pitchFamily="34" charset="0"/>
                </a:rPr>
                <a:t>   Informatique</a:t>
              </a:r>
              <a:endParaRPr lang="fr-FR" sz="12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r>
                <a:rPr lang="fr-FR" sz="600" b="1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br>
                <a:rPr lang="fr-FR" sz="1200" dirty="0"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fr-FR" sz="1200" dirty="0">
                  <a:solidFill>
                    <a:srgbClr val="000FA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Wingdings" panose="05000000000000000000" pitchFamily="2" charset="2"/>
                </a:rPr>
                <a:t></a:t>
              </a:r>
              <a:r>
                <a:rPr lang="fr-FR" sz="1200" b="1" dirty="0">
                  <a:solidFill>
                    <a:srgbClr val="000FA0"/>
                  </a:solidFill>
                  <a:latin typeface="Arial" panose="020B0604020202020204" pitchFamily="34" charset="0"/>
                  <a:cs typeface="Arial" panose="020B0604020202020204" pitchFamily="34" charset="0"/>
                  <a:hlinkClick r:id="rId14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WEBINAIRE sur l’assistance informatique</a:t>
              </a:r>
              <a:r>
                <a:rPr lang="fr-FR" sz="1200" dirty="0">
                  <a:solidFill>
                    <a:srgbClr val="000FA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fr-FR" sz="1200" dirty="0">
                  <a:latin typeface="Arial" panose="020B0604020202020204" pitchFamily="34" charset="0"/>
                  <a:cs typeface="Arial" panose="020B0604020202020204" pitchFamily="34" charset="0"/>
                </a:rPr>
                <a:t>du 11 juin 2025</a:t>
              </a:r>
            </a:p>
            <a:p>
              <a:r>
                <a:rPr lang="fr-FR" sz="6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br>
                <a:rPr lang="fr-FR" sz="1200" dirty="0"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fr-FR" sz="1200" dirty="0">
                  <a:latin typeface="Arial" panose="020B0604020202020204" pitchFamily="34" charset="0"/>
                  <a:cs typeface="Arial" panose="020B0604020202020204" pitchFamily="34" charset="0"/>
                </a:rPr>
                <a:t>Dispositif MonOrdiAuLycée rentrée 2025 : </a:t>
              </a:r>
              <a:r>
                <a:rPr lang="fr-FR" sz="1200" dirty="0">
                  <a:solidFill>
                    <a:srgbClr val="000FA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Wingdings" panose="05000000000000000000" pitchFamily="2" charset="2"/>
                </a:rPr>
                <a:t></a:t>
              </a:r>
              <a:r>
                <a:rPr lang="fr-FR" sz="1200" b="1" dirty="0">
                  <a:solidFill>
                    <a:srgbClr val="000FA0"/>
                  </a:solidFill>
                  <a:latin typeface="Arial" panose="020B0604020202020204" pitchFamily="34" charset="0"/>
                  <a:cs typeface="Arial" panose="020B0604020202020204" pitchFamily="34" charset="0"/>
                  <a:hlinkClick r:id="rId15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qui fait quoi ?</a:t>
              </a:r>
              <a:endParaRPr lang="fr-FR" sz="1200" b="1" dirty="0">
                <a:solidFill>
                  <a:srgbClr val="000FA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r>
                <a:rPr lang="fr-FR" sz="600" b="1" dirty="0">
                  <a:solidFill>
                    <a:srgbClr val="000FA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br>
                <a:rPr lang="fr-FR" sz="1200" b="1" dirty="0">
                  <a:solidFill>
                    <a:srgbClr val="000FA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fr-FR" sz="1200" dirty="0">
                  <a:solidFill>
                    <a:srgbClr val="000FA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Wingdings" panose="05000000000000000000" pitchFamily="2" charset="2"/>
                </a:rPr>
                <a:t></a:t>
              </a:r>
              <a:r>
                <a:rPr lang="fr-FR" sz="1200" b="1" u="sng" dirty="0">
                  <a:solidFill>
                    <a:srgbClr val="467886"/>
                  </a:solidFill>
                  <a:latin typeface="Arial" panose="020B0604020202020204" pitchFamily="34" charset="0"/>
                  <a:cs typeface="Arial" panose="020B0604020202020204" pitchFamily="34" charset="0"/>
                  <a:sym typeface="Wingdings" panose="05000000000000000000" pitchFamily="2" charset="2"/>
                  <a:hlinkClick r:id="rId16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WEBINAIRE GLPI</a:t>
              </a:r>
              <a:r>
                <a:rPr lang="fr-FR" sz="1200" dirty="0">
                  <a:solidFill>
                    <a:srgbClr val="000FA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Wingdings" panose="05000000000000000000" pitchFamily="2" charset="2"/>
                  <a:hlinkClick r:id="rId16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 </a:t>
              </a:r>
              <a:r>
                <a:rPr lang="fr-FR" sz="1200" dirty="0">
                  <a:latin typeface="Arial" panose="020B0604020202020204" pitchFamily="34" charset="0"/>
                  <a:cs typeface="Arial" panose="020B0604020202020204" pitchFamily="34" charset="0"/>
                  <a:sym typeface="Wingdings" panose="05000000000000000000" pitchFamily="2" charset="2"/>
                </a:rPr>
                <a:t>du 21 janvier 2025</a:t>
              </a:r>
            </a:p>
            <a:p>
              <a:endParaRPr lang="fr-FR" sz="6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9" name="Freeform 3">
              <a:extLst>
                <a:ext uri="{FF2B5EF4-FFF2-40B4-BE49-F238E27FC236}">
                  <a16:creationId xmlns:a16="http://schemas.microsoft.com/office/drawing/2014/main" id="{6CDC0642-682E-9B6C-F826-B97E5CBD1CF7}"/>
                </a:ext>
              </a:extLst>
            </p:cNvPr>
            <p:cNvSpPr/>
            <p:nvPr/>
          </p:nvSpPr>
          <p:spPr>
            <a:xfrm>
              <a:off x="2688611" y="3887041"/>
              <a:ext cx="211630" cy="241377"/>
            </a:xfrm>
            <a:custGeom>
              <a:avLst/>
              <a:gdLst/>
              <a:ahLst/>
              <a:cxnLst/>
              <a:rect l="l" t="t" r="r" b="b"/>
              <a:pathLst>
                <a:path w="1345786" h="1345786">
                  <a:moveTo>
                    <a:pt x="0" y="0"/>
                  </a:moveTo>
                  <a:lnTo>
                    <a:pt x="1345786" y="0"/>
                  </a:lnTo>
                  <a:lnTo>
                    <a:pt x="1345786" y="1345786"/>
                  </a:lnTo>
                  <a:lnTo>
                    <a:pt x="0" y="134578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8"/>
              <a:stretch>
                <a:fillRect/>
              </a:stretch>
            </a:blipFill>
          </p:spPr>
          <p:txBody>
            <a:bodyPr/>
            <a:lstStyle/>
            <a:p>
              <a:endParaRPr lang="fr-FR"/>
            </a:p>
          </p:txBody>
        </p:sp>
      </p:grpSp>
      <p:grpSp>
        <p:nvGrpSpPr>
          <p:cNvPr id="21" name="Groupe 20">
            <a:extLst>
              <a:ext uri="{FF2B5EF4-FFF2-40B4-BE49-F238E27FC236}">
                <a16:creationId xmlns:a16="http://schemas.microsoft.com/office/drawing/2014/main" id="{61D3A659-8BF6-BD44-109B-51BA169BA07E}"/>
              </a:ext>
            </a:extLst>
          </p:cNvPr>
          <p:cNvGrpSpPr/>
          <p:nvPr/>
        </p:nvGrpSpPr>
        <p:grpSpPr>
          <a:xfrm>
            <a:off x="2697151" y="5424746"/>
            <a:ext cx="9503386" cy="1231106"/>
            <a:chOff x="2680054" y="5310246"/>
            <a:chExt cx="9503386" cy="1231106"/>
          </a:xfrm>
        </p:grpSpPr>
        <p:sp>
          <p:nvSpPr>
            <p:cNvPr id="8" name="ZoneTexte 7">
              <a:extLst>
                <a:ext uri="{FF2B5EF4-FFF2-40B4-BE49-F238E27FC236}">
                  <a16:creationId xmlns:a16="http://schemas.microsoft.com/office/drawing/2014/main" id="{3AFCDFE9-C48C-7E1C-18EF-6FC4AAFBFBE1}"/>
                </a:ext>
              </a:extLst>
            </p:cNvPr>
            <p:cNvSpPr txBox="1"/>
            <p:nvPr/>
          </p:nvSpPr>
          <p:spPr>
            <a:xfrm>
              <a:off x="2680054" y="5310246"/>
              <a:ext cx="9503386" cy="1231106"/>
            </a:xfrm>
            <a:prstGeom prst="rect">
              <a:avLst/>
            </a:prstGeom>
            <a:solidFill>
              <a:schemeClr val="tx2">
                <a:lumMod val="25000"/>
                <a:lumOff val="75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fr-FR" sz="1400" b="1" dirty="0">
                  <a:latin typeface="Arial" panose="020B0604020202020204" pitchFamily="34" charset="0"/>
                  <a:cs typeface="Arial" panose="020B0604020202020204" pitchFamily="34" charset="0"/>
                </a:rPr>
                <a:t>   Réseau des Secrétaires généraux</a:t>
              </a:r>
              <a:br>
                <a:rPr lang="fr-FR" sz="1200" dirty="0"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fr-FR" sz="6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br>
                <a:rPr lang="fr-FR" sz="1200" dirty="0"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fr-FR" sz="12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  <a:sym typeface="Wingdings" panose="05000000000000000000" pitchFamily="2" charset="2"/>
                </a:rPr>
                <a:t></a:t>
              </a:r>
              <a:r>
                <a:rPr lang="fr-FR" sz="12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  <a:hlinkClick r:id="rId17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RV des SG</a:t>
              </a:r>
              <a:r>
                <a:rPr lang="fr-FR" sz="12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fr-FR" sz="12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du 20 janvier 2025: </a:t>
              </a:r>
              <a:r>
                <a:rPr lang="fr-FR" sz="12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  <a:sym typeface="Wingdings" panose="05000000000000000000" pitchFamily="2" charset="2"/>
                </a:rPr>
                <a:t></a:t>
              </a:r>
              <a:r>
                <a:rPr lang="fr-FR" sz="12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  <a:hlinkClick r:id="rId18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support de présentation</a:t>
              </a:r>
              <a:endParaRPr lang="fr-FR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endParaRPr lang="fr-FR" sz="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r>
                <a:rPr lang="fr-FR" sz="12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  <a:sym typeface="Wingdings" panose="05000000000000000000" pitchFamily="2" charset="2"/>
                </a:rPr>
                <a:t></a:t>
              </a:r>
              <a:r>
                <a:rPr lang="fr-FR" sz="12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  <a:sym typeface="Wingdings" panose="05000000000000000000" pitchFamily="2" charset="2"/>
                  <a:hlinkClick r:id="rId19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Rencontres territoriales</a:t>
              </a:r>
              <a:r>
                <a:rPr lang="fr-FR" sz="12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  <a:sym typeface="Wingdings" panose="05000000000000000000" pitchFamily="2" charset="2"/>
                </a:rPr>
                <a:t> </a:t>
              </a:r>
              <a:r>
                <a:rPr lang="fr-FR" sz="12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  <a:sym typeface="Wingdings" panose="05000000000000000000" pitchFamily="2" charset="2"/>
                </a:rPr>
                <a:t>de mai et juin 2025</a:t>
              </a:r>
            </a:p>
            <a:p>
              <a:endParaRPr lang="fr-FR" sz="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endParaRPr>
            </a:p>
            <a:p>
              <a:r>
                <a:rPr lang="fr-FR" sz="12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  <a:sym typeface="Wingdings" panose="05000000000000000000" pitchFamily="2" charset="2"/>
                </a:rPr>
                <a:t></a:t>
              </a:r>
              <a:r>
                <a:rPr lang="fr-FR" sz="12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  <a:sym typeface="Wingdings" panose="05000000000000000000" pitchFamily="2" charset="2"/>
                  <a:hlinkClick r:id="rId20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RV des SG</a:t>
              </a:r>
              <a:r>
                <a:rPr lang="fr-FR" sz="12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  <a:sym typeface="Wingdings" panose="05000000000000000000" pitchFamily="2" charset="2"/>
                </a:rPr>
                <a:t> </a:t>
              </a:r>
              <a:r>
                <a:rPr lang="fr-FR" sz="12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  <a:sym typeface="Wingdings" panose="05000000000000000000" pitchFamily="2" charset="2"/>
                </a:rPr>
                <a:t>du 3 décembre 2025 : </a:t>
              </a:r>
              <a:r>
                <a:rPr lang="fr-FR" sz="12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  <a:sym typeface="Wingdings" panose="05000000000000000000" pitchFamily="2" charset="2"/>
                  <a:hlinkClick r:id="rId21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support questions et remarques</a:t>
              </a:r>
              <a:endParaRPr lang="fr-FR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endParaRPr>
            </a:p>
            <a:p>
              <a:endParaRPr lang="fr-FR" sz="600" u="sng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endParaRPr>
            </a:p>
          </p:txBody>
        </p:sp>
        <p:sp>
          <p:nvSpPr>
            <p:cNvPr id="20" name="Freeform 3">
              <a:extLst>
                <a:ext uri="{FF2B5EF4-FFF2-40B4-BE49-F238E27FC236}">
                  <a16:creationId xmlns:a16="http://schemas.microsoft.com/office/drawing/2014/main" id="{A2014E59-0DC2-07CC-8837-D02D14DA65B2}"/>
                </a:ext>
              </a:extLst>
            </p:cNvPr>
            <p:cNvSpPr/>
            <p:nvPr/>
          </p:nvSpPr>
          <p:spPr>
            <a:xfrm>
              <a:off x="2697151" y="5350451"/>
              <a:ext cx="211630" cy="241377"/>
            </a:xfrm>
            <a:custGeom>
              <a:avLst/>
              <a:gdLst/>
              <a:ahLst/>
              <a:cxnLst/>
              <a:rect l="l" t="t" r="r" b="b"/>
              <a:pathLst>
                <a:path w="1345786" h="1345786">
                  <a:moveTo>
                    <a:pt x="0" y="0"/>
                  </a:moveTo>
                  <a:lnTo>
                    <a:pt x="1345786" y="0"/>
                  </a:lnTo>
                  <a:lnTo>
                    <a:pt x="1345786" y="1345786"/>
                  </a:lnTo>
                  <a:lnTo>
                    <a:pt x="0" y="134578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8"/>
              <a:stretch>
                <a:fillRect/>
              </a:stretch>
            </a:blipFill>
          </p:spPr>
          <p:txBody>
            <a:bodyPr/>
            <a:lstStyle/>
            <a:p>
              <a:endParaRPr lang="fr-FR"/>
            </a:p>
          </p:txBody>
        </p:sp>
      </p:grpSp>
      <p:pic>
        <p:nvPicPr>
          <p:cNvPr id="3" name="Image 2" descr="Une image contenant texte, horloge, Appareil de présentation, Appareil électronique&#10;&#10;Le contenu généré par l’IA peut être incorrect.">
            <a:extLst>
              <a:ext uri="{FF2B5EF4-FFF2-40B4-BE49-F238E27FC236}">
                <a16:creationId xmlns:a16="http://schemas.microsoft.com/office/drawing/2014/main" id="{95F0920F-E54B-0DE2-986B-795D17ECD8CC}"/>
              </a:ext>
            </a:extLst>
          </p:cNvPr>
          <p:cNvPicPr>
            <a:picLocks noChangeAspect="1"/>
          </p:cNvPicPr>
          <p:nvPr/>
        </p:nvPicPr>
        <p:blipFill>
          <a:blip r:embed="rId22"/>
          <a:stretch>
            <a:fillRect/>
          </a:stretch>
        </p:blipFill>
        <p:spPr>
          <a:xfrm>
            <a:off x="390524" y="4645731"/>
            <a:ext cx="1791149" cy="1588671"/>
          </a:xfrm>
          <a:prstGeom prst="rect">
            <a:avLst/>
          </a:prstGeom>
        </p:spPr>
      </p:pic>
      <p:sp>
        <p:nvSpPr>
          <p:cNvPr id="2" name="Freeform 3">
            <a:extLst>
              <a:ext uri="{FF2B5EF4-FFF2-40B4-BE49-F238E27FC236}">
                <a16:creationId xmlns:a16="http://schemas.microsoft.com/office/drawing/2014/main" id="{6497D2FD-0A1B-77A0-CABC-41853B197943}"/>
              </a:ext>
            </a:extLst>
          </p:cNvPr>
          <p:cNvSpPr/>
          <p:nvPr/>
        </p:nvSpPr>
        <p:spPr>
          <a:xfrm>
            <a:off x="2697148" y="2687327"/>
            <a:ext cx="211630" cy="241377"/>
          </a:xfrm>
          <a:custGeom>
            <a:avLst/>
            <a:gdLst/>
            <a:ahLst/>
            <a:cxnLst/>
            <a:rect l="l" t="t" r="r" b="b"/>
            <a:pathLst>
              <a:path w="1345786" h="1345786">
                <a:moveTo>
                  <a:pt x="0" y="0"/>
                </a:moveTo>
                <a:lnTo>
                  <a:pt x="1345786" y="0"/>
                </a:lnTo>
                <a:lnTo>
                  <a:pt x="1345786" y="1345786"/>
                </a:lnTo>
                <a:lnTo>
                  <a:pt x="0" y="1345786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/>
            </a:stretch>
          </a:blipFill>
        </p:spPr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94394141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258</TotalTime>
  <Words>232</Words>
  <Application>Microsoft Office PowerPoint</Application>
  <PresentationFormat>Grand écran</PresentationFormat>
  <Paragraphs>24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Wingdings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THOMSON Celine</dc:creator>
  <cp:lastModifiedBy>THOMSON Celine</cp:lastModifiedBy>
  <cp:revision>8</cp:revision>
  <dcterms:created xsi:type="dcterms:W3CDTF">2026-01-12T12:46:57Z</dcterms:created>
  <dcterms:modified xsi:type="dcterms:W3CDTF">2026-01-29T09:54:58Z</dcterms:modified>
</cp:coreProperties>
</file>