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6"/>
  </p:notesMasterIdLst>
  <p:sldIdLst>
    <p:sldId id="207613709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AC8DA3-6A06-3B3C-DF39-77738D5EFF72}" name="ENARD, Charlène" initials="CE" userId="S::c.enard@solutions-eco.fr::3ef6a659-43c0-45b4-9240-25a824d3aa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A0"/>
    <a:srgbClr val="5C66C2"/>
    <a:srgbClr val="000F98"/>
    <a:srgbClr val="FCF600"/>
    <a:srgbClr val="190E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7" dt="2026-08-28T07:21:12.512"/>
    <p1510:client id="{0039CC68-0C2D-41A2-9D1C-7F684F7E0D10}" v="2" dt="2026-08-27T10:41:09.530"/>
    <p1510:client id="{DA801EE3-7011-95F5-A015-C8196AA9813C}" v="62" dt="2026-08-27T10:33:22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1CBF3-D689-4EF2-ACC6-D5ABC2A7B5CB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86C24-2A7B-4A9E-BC5F-419C7C9A0A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7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bg>
      <p:bgPr>
        <a:solidFill>
          <a:srgbClr val="000F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F8DFEDF-825E-4FCB-8416-A0BAE27A37B3}"/>
              </a:ext>
            </a:extLst>
          </p:cNvPr>
          <p:cNvSpPr/>
          <p:nvPr userDrawn="1"/>
        </p:nvSpPr>
        <p:spPr>
          <a:xfrm>
            <a:off x="10092928" y="5733259"/>
            <a:ext cx="1727200" cy="988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12"/>
          </p:nvPr>
        </p:nvSpPr>
        <p:spPr>
          <a:xfrm>
            <a:off x="9183705" y="6649114"/>
            <a:ext cx="2844800" cy="110840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10992DF6-887E-4585-8F7C-3760230EB48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981FE0-F4EB-2CDF-FEEB-EA26E678B1A5}"/>
              </a:ext>
            </a:extLst>
          </p:cNvPr>
          <p:cNvSpPr/>
          <p:nvPr userDrawn="1"/>
        </p:nvSpPr>
        <p:spPr>
          <a:xfrm>
            <a:off x="-1035" y="4946478"/>
            <a:ext cx="12192000" cy="19744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A20AE99-9E1B-EC77-37EF-4B2C983226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750" y="728182"/>
            <a:ext cx="788895" cy="1183341"/>
          </a:xfrm>
          <a:prstGeom prst="rect">
            <a:avLst/>
          </a:prstGeom>
        </p:spPr>
      </p:pic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9D9B4D7D-D35B-82A9-EB13-04A78EED4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19299" y="1022987"/>
            <a:ext cx="9870703" cy="753033"/>
          </a:xfrm>
          <a:prstGeom prst="rect">
            <a:avLst/>
          </a:prstGeom>
        </p:spPr>
        <p:txBody>
          <a:bodyPr/>
          <a:lstStyle>
            <a:lvl1pPr>
              <a:lnSpc>
                <a:spcPts val="3750"/>
              </a:lnSpc>
              <a:buNone/>
              <a:defRPr sz="435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29" name="Espace réservé du texte 6">
            <a:extLst>
              <a:ext uri="{FF2B5EF4-FFF2-40B4-BE49-F238E27FC236}">
                <a16:creationId xmlns:a16="http://schemas.microsoft.com/office/drawing/2014/main" id="{FB932518-C783-D9C7-7948-C094126E62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8091" y="1911523"/>
            <a:ext cx="8445319" cy="753033"/>
          </a:xfrm>
          <a:prstGeom prst="rect">
            <a:avLst/>
          </a:prstGeom>
        </p:spPr>
        <p:txBody>
          <a:bodyPr/>
          <a:lstStyle>
            <a:lvl1pPr>
              <a:buNone/>
              <a:defRPr sz="4125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42069190-51B8-E1AD-9E8B-4EFB48D7F3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8092" y="2879707"/>
            <a:ext cx="3013075" cy="825500"/>
          </a:xfrm>
          <a:prstGeom prst="rect">
            <a:avLst/>
          </a:prstGeom>
        </p:spPr>
        <p:txBody>
          <a:bodyPr/>
          <a:lstStyle>
            <a:lvl1pPr>
              <a:buNone/>
              <a:defRPr sz="2700" b="1">
                <a:solidFill>
                  <a:schemeClr val="tx1"/>
                </a:solidFill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Sous-titre</a:t>
            </a:r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368C96-E607-4B89-CE3A-E7E9C6E06E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3" y="5081981"/>
            <a:ext cx="1202147" cy="81810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410FC01-3CCE-70CC-AB27-F4D4A1A9EB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1"/>
          <a:stretch/>
        </p:blipFill>
        <p:spPr>
          <a:xfrm>
            <a:off x="10243042" y="5075368"/>
            <a:ext cx="1894706" cy="8655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5203674-CA98-7D37-A27A-B2DC931D95D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96" y="5076452"/>
            <a:ext cx="1916652" cy="55351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765CA41-3999-A8A5-ED45-D632D2828B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0" t="11289" r="14285" b="20399"/>
          <a:stretch/>
        </p:blipFill>
        <p:spPr>
          <a:xfrm>
            <a:off x="4553670" y="3846342"/>
            <a:ext cx="1028072" cy="5891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755C92E-20C1-AB48-1AEB-25D69D1B253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51224" y="5065891"/>
            <a:ext cx="1388311" cy="7892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6A87D2-FC89-B0F4-947C-95B500A49B8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50064" y="5855184"/>
            <a:ext cx="890034" cy="4246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5BEBC4-5D60-E3AA-8541-FE6DC4D0B6E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8689" y="5721359"/>
            <a:ext cx="1608611" cy="4246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1C2F61-55CE-F4A9-B661-2E99BDF4C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967" b="-2095"/>
          <a:stretch/>
        </p:blipFill>
        <p:spPr>
          <a:xfrm>
            <a:off x="11248572" y="6352588"/>
            <a:ext cx="970101" cy="43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80DCD3-AE11-5693-CEF6-A6CDB7FD1B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2378319" y="6460588"/>
            <a:ext cx="713825" cy="324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ED002C4-24B6-C8E1-072C-DB11A12F96E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538" y="5725980"/>
            <a:ext cx="1212699" cy="4927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E2B005D-4100-B698-1201-F2728DA6E6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79" y="6035590"/>
            <a:ext cx="900961" cy="72436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FB42DFC-3BF0-F02B-1E50-6AC50032A5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9521" y="6232879"/>
            <a:ext cx="517766" cy="6559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1CBA0C2-9E3A-7650-CA8F-046A8AC8725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36835" y="5001879"/>
            <a:ext cx="1508802" cy="110903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8188058-4217-085B-4E6F-8C504E4EB97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96221" y="6225868"/>
            <a:ext cx="913918" cy="685439"/>
          </a:xfrm>
          <a:prstGeom prst="rect">
            <a:avLst/>
          </a:prstGeom>
        </p:spPr>
      </p:pic>
      <p:pic>
        <p:nvPicPr>
          <p:cNvPr id="17" name="Image 4">
            <a:extLst>
              <a:ext uri="{FF2B5EF4-FFF2-40B4-BE49-F238E27FC236}">
                <a16:creationId xmlns:a16="http://schemas.microsoft.com/office/drawing/2014/main" id="{C6FFA04B-EA25-1CC1-848A-4DF420284A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08"/>
          <a:stretch/>
        </p:blipFill>
        <p:spPr bwMode="auto">
          <a:xfrm>
            <a:off x="8600825" y="6148497"/>
            <a:ext cx="784191" cy="728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181D8BC-28D7-EEFC-9356-6978595E0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434" t="34909" r="46450" b="24746"/>
          <a:stretch/>
        </p:blipFill>
        <p:spPr>
          <a:xfrm>
            <a:off x="5404896" y="6313449"/>
            <a:ext cx="841573" cy="51456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C786341-B753-B331-6EDA-1AEFACD237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rcRect t="15094"/>
          <a:stretch/>
        </p:blipFill>
        <p:spPr>
          <a:xfrm>
            <a:off x="11231854" y="5800501"/>
            <a:ext cx="845105" cy="396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372F828-78E3-4822-DE74-93EAE551031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39188" y="6169523"/>
            <a:ext cx="638146" cy="62323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A7C4E8F-9FD0-0AE3-AACB-9EC501EA426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9385" y="6511638"/>
            <a:ext cx="1012383" cy="396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E940F8F-A21D-4830-B4E1-641CE2489BE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0621" y="6405989"/>
            <a:ext cx="1076153" cy="396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A834099-3C64-40D7-0585-D47B8D5DC7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/>
          <a:srcRect l="53343" t="2214" r="11302" b="2978"/>
          <a:stretch/>
        </p:blipFill>
        <p:spPr>
          <a:xfrm>
            <a:off x="6591735" y="6352588"/>
            <a:ext cx="647655" cy="50261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E20336B-BA35-4832-3AEB-1B95256A9769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9525557" y="6363954"/>
            <a:ext cx="756800" cy="396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2A9B441-256D-E802-540F-472D6153733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192" y="3180881"/>
            <a:ext cx="1668588" cy="155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89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8DCCC8-2C8B-E07A-6C8E-CC98926B1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306" y="5654954"/>
            <a:ext cx="2083387" cy="11052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08DF65A-82D5-35D7-D363-65437CA114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0599" y="5784397"/>
            <a:ext cx="1489053" cy="81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98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A80C06-5BD3-0563-9CA9-784590624A95}"/>
              </a:ext>
            </a:extLst>
          </p:cNvPr>
          <p:cNvSpPr txBox="1"/>
          <p:nvPr userDrawn="1"/>
        </p:nvSpPr>
        <p:spPr>
          <a:xfrm>
            <a:off x="266637" y="6511836"/>
            <a:ext cx="13610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8DCCC8-2C8B-E07A-6C8E-CC98926B1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316" y="5748842"/>
            <a:ext cx="1871203" cy="99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58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6E7EC44-36C8-4D2C-72A2-A47BB251C0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516" y="6099892"/>
            <a:ext cx="1207927" cy="387682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341F0D46-8EC0-37ED-9953-3264CA4BB0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38" y="5925921"/>
            <a:ext cx="1134779" cy="8181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AAFE566-E19B-7E61-B5E9-732B28704B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428" y="5928817"/>
            <a:ext cx="1509815" cy="87737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DE3200-F539-08BC-1ADC-B8E57C6B8C0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927456" y="6016903"/>
            <a:ext cx="1388311" cy="78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80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459810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F93D36-DC83-DF58-CAFC-2C5FCB9EE409}"/>
              </a:ext>
            </a:extLst>
          </p:cNvPr>
          <p:cNvSpPr/>
          <p:nvPr userDrawn="1"/>
        </p:nvSpPr>
        <p:spPr>
          <a:xfrm>
            <a:off x="9986149" y="0"/>
            <a:ext cx="2205851" cy="1403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CB3CB02-C9BA-B26B-6083-9D8EC4370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81884" y="0"/>
            <a:ext cx="861665" cy="62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09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824" y="339804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3584587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824" y="339804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833244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</p:spTree>
    <p:extLst>
      <p:ext uri="{BB962C8B-B14F-4D97-AF65-F5344CB8AC3E}">
        <p14:creationId xmlns:p14="http://schemas.microsoft.com/office/powerpoint/2010/main" val="4203766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15 décembre 2023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CR COPIL Big Bang de l'emploi 2024 _ Document interne_Confidentiel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3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14073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FD59F-77CE-1797-9C96-A00F8C43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BFC0B-6747-4B0B-A7FB-00CB48FB21C1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5B171B5-6BA3-D5EA-3864-F73117D98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C22AAF-4B6B-F48A-F258-1D064659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405F3-2AEF-4D74-90B0-BF4030389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3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6D90B8A-B1EF-8B1E-D6DE-729FA2D874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0CFC49-A9FE-74D2-5FD8-970BE7447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E55517-BE8E-2377-C1FD-9C9FBBADC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BFC0B-6747-4B0B-A7FB-00CB48FB21C1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730BC-6473-FCAA-AA35-D393D0126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06256A-BB10-59FA-C53D-7DD8BCFFB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405F3-2AEF-4D74-90B0-BF4030389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07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80881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val="13375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43664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11658725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BD91460-5F4D-75D1-9C88-1E24F39C22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025" y="6249712"/>
            <a:ext cx="1342433" cy="38768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EA339E35-4101-B75C-5B68-F8AA91AE776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2" y="5956797"/>
            <a:ext cx="1100220" cy="81810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D62FB5C-9413-E47C-EF7D-88F82F0D65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792" y="5942783"/>
            <a:ext cx="1820100" cy="94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5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FA9FE7-CB3D-224A-B358-CB3C39ADBB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6638" y="547003"/>
            <a:ext cx="9523907" cy="577479"/>
          </a:xfrm>
          <a:prstGeom prst="rect">
            <a:avLst/>
          </a:prstGeom>
        </p:spPr>
        <p:txBody>
          <a:bodyPr/>
          <a:lstStyle>
            <a:lvl1pPr>
              <a:lnSpc>
                <a:spcPts val="1125"/>
              </a:lnSpc>
              <a:buNone/>
              <a:defRPr sz="1800" b="1">
                <a:solidFill>
                  <a:srgbClr val="000FA0"/>
                </a:solidFill>
              </a:defRPr>
            </a:lvl1pPr>
          </a:lstStyle>
          <a:p>
            <a:pPr lvl="0"/>
            <a:r>
              <a:rPr lang="fr-FR"/>
              <a:t>US APELLES VOLOREP RATIBUS, </a:t>
            </a:r>
          </a:p>
          <a:p>
            <a:pPr lvl="0"/>
            <a:r>
              <a:rPr lang="fr-FR"/>
              <a:t>CORERUM NIET PERAE PARUM VELIBUS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FC575F4C-7674-CA48-A39D-23B3D0CBE9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986149" y="6532352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F5484AE0-3736-D04C-9082-ADE4F9A2AD26}" type="slidenum">
              <a:rPr lang="fr-FR" sz="450" smtClean="0"/>
              <a:pPr/>
              <a:t>‹N°›</a:t>
            </a:fld>
            <a:endParaRPr lang="fr-FR" sz="450" b="1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986309-422B-C864-F6FB-6C563730AF4F}"/>
              </a:ext>
            </a:extLst>
          </p:cNvPr>
          <p:cNvSpPr txBox="1"/>
          <p:nvPr userDrawn="1"/>
        </p:nvSpPr>
        <p:spPr>
          <a:xfrm>
            <a:off x="499242" y="6442586"/>
            <a:ext cx="1361092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25F75-CD7E-3B3D-34D9-BE2A39874FEE}"/>
              </a:ext>
            </a:extLst>
          </p:cNvPr>
          <p:cNvSpPr/>
          <p:nvPr userDrawn="1"/>
        </p:nvSpPr>
        <p:spPr>
          <a:xfrm>
            <a:off x="266637" y="5846619"/>
            <a:ext cx="11776912" cy="834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11EBC-8DB1-2094-E690-50B94F03F66D}"/>
              </a:ext>
            </a:extLst>
          </p:cNvPr>
          <p:cNvSpPr/>
          <p:nvPr userDrawn="1"/>
        </p:nvSpPr>
        <p:spPr>
          <a:xfrm>
            <a:off x="378781" y="5752731"/>
            <a:ext cx="11469951" cy="968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A80C06-5BD3-0563-9CA9-784590624A95}"/>
              </a:ext>
            </a:extLst>
          </p:cNvPr>
          <p:cNvSpPr txBox="1"/>
          <p:nvPr userDrawn="1"/>
        </p:nvSpPr>
        <p:spPr>
          <a:xfrm>
            <a:off x="266637" y="6511836"/>
            <a:ext cx="13610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" b="1" i="0" baseline="0">
                <a:solidFill>
                  <a:srgbClr val="000FA0"/>
                </a:solidFill>
              </a:rPr>
              <a:t>RÉGION PAYS DE LA LOIRE –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C8DCCC8-2C8B-E07A-6C8E-CC98926B1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149" y="5547234"/>
            <a:ext cx="2435531" cy="12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8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BB28633-6EF8-54F1-A230-E7C4D125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D8484E-6A74-1311-6413-68BBD926D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E70152-0734-C11A-C42B-238BD7933A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BFC0B-6747-4B0B-A7FB-00CB48FB21C1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CE9454-8F5A-3990-6A1E-45DA9AC54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9FF91C-DAEC-2F34-0A35-6C01CC2CC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405F3-2AEF-4D74-90B0-BF4030389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43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8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F4C33-96DA-5F33-AE39-B5F31E617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C06597B-CD51-542C-28E1-37FBEE30E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907" y="1100015"/>
            <a:ext cx="12195908" cy="1195753"/>
          </a:xfrm>
          <a:prstGeom prst="rect">
            <a:avLst/>
          </a:prstGeom>
          <a:solidFill>
            <a:srgbClr val="000F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195A64-B2D7-2D27-3270-2EAA3497BB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2210"/>
            <a:ext cx="12192591" cy="1202695"/>
          </a:xfrm>
          <a:prstGeom prst="rect">
            <a:avLst/>
          </a:prstGeom>
          <a:solidFill>
            <a:srgbClr val="000F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fr-FR"/>
          </a:p>
        </p:txBody>
      </p:sp>
      <p:pic>
        <p:nvPicPr>
          <p:cNvPr id="7" name="Image 6" descr="Une image contenant Graphique, blanc, noir et blanc&#10;&#10;Description générée automatiquement">
            <a:extLst>
              <a:ext uri="{FF2B5EF4-FFF2-40B4-BE49-F238E27FC236}">
                <a16:creationId xmlns:a16="http://schemas.microsoft.com/office/drawing/2014/main" id="{834F0273-6E84-B949-91AD-26C53ACBA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32211" r="1480"/>
          <a:stretch/>
        </p:blipFill>
        <p:spPr>
          <a:xfrm>
            <a:off x="11377064" y="-9552"/>
            <a:ext cx="677689" cy="6994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66F4C3-70D4-FF30-3ED4-261FAC6E42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857875"/>
            <a:ext cx="12192591" cy="988139"/>
          </a:xfrm>
          <a:prstGeom prst="rect">
            <a:avLst/>
          </a:prstGeom>
          <a:solidFill>
            <a:srgbClr val="000F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Graphique 14" descr="Signe pouce en haut avec un remplissage uni">
            <a:extLst>
              <a:ext uri="{FF2B5EF4-FFF2-40B4-BE49-F238E27FC236}">
                <a16:creationId xmlns:a16="http://schemas.microsoft.com/office/drawing/2014/main" id="{0F903256-9D84-AFB9-935C-895F13FE7A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77660"/>
            <a:ext cx="720256" cy="748568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B64E45E-299F-57C3-26B7-F3BAFF21F06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6067136" y="50800"/>
            <a:ext cx="55417" cy="6733309"/>
          </a:xfrm>
          <a:prstGeom prst="straightConnector1">
            <a:avLst/>
          </a:prstGeom>
          <a:ln w="57150">
            <a:solidFill>
              <a:srgbClr val="190E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8">
            <a:extLst>
              <a:ext uri="{FF2B5EF4-FFF2-40B4-BE49-F238E27FC236}">
                <a16:creationId xmlns:a16="http://schemas.microsoft.com/office/drawing/2014/main" id="{79473A54-739F-4A93-B918-AA3BB19D5C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247" y="306749"/>
            <a:ext cx="48985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 b="1">
                <a:solidFill>
                  <a:srgbClr val="FFFFFF"/>
                </a:solidFill>
              </a:rPr>
              <a:t>ABCDE RESTAURATION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851E42F-0855-827F-0915-EA53DBBFDB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0359" y="2694454"/>
            <a:ext cx="5781582" cy="2677656"/>
          </a:xfrm>
          <a:prstGeom prst="rect">
            <a:avLst/>
          </a:prstGeom>
          <a:noFill/>
          <a:ln w="28575">
            <a:solidFill>
              <a:srgbClr val="FCF6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800" b="0" kern="100">
                <a:solidFill>
                  <a:srgbClr val="000FA0"/>
                </a:solidFill>
                <a:effectLst/>
                <a:ea typeface="DengXian"/>
                <a:cs typeface="Times New Roman"/>
              </a:rPr>
              <a:t>H/F</a:t>
            </a:r>
          </a:p>
          <a:p>
            <a:pPr marL="457200" indent="-457200">
              <a:buFontTx/>
              <a:buChar char="-"/>
            </a:pPr>
            <a:r>
              <a:rPr lang="fr-FR" sz="2800" b="0" kern="100">
                <a:solidFill>
                  <a:srgbClr val="000FA0"/>
                </a:solidFill>
                <a:effectLst/>
                <a:ea typeface="DengXian"/>
                <a:cs typeface="Times New Roman"/>
              </a:rPr>
              <a:t>Chef gérant</a:t>
            </a:r>
          </a:p>
          <a:p>
            <a:pPr marL="457200" indent="-457200">
              <a:buFontTx/>
              <a:buChar char="-"/>
            </a:pPr>
            <a:r>
              <a:rPr lang="fr-FR" sz="2800" kern="100">
                <a:solidFill>
                  <a:srgbClr val="000FA0"/>
                </a:solidFill>
                <a:ea typeface="DengXian"/>
                <a:cs typeface="Times New Roman"/>
              </a:rPr>
              <a:t>C</a:t>
            </a:r>
            <a:r>
              <a:rPr lang="fr-FR" sz="2800" b="0" kern="100">
                <a:solidFill>
                  <a:srgbClr val="000FA0"/>
                </a:solidFill>
                <a:effectLst/>
                <a:ea typeface="DengXian"/>
                <a:cs typeface="Times New Roman"/>
              </a:rPr>
              <a:t>hef de cuisine</a:t>
            </a:r>
          </a:p>
          <a:p>
            <a:pPr marL="457200" indent="-457200">
              <a:buFontTx/>
              <a:buChar char="-"/>
            </a:pPr>
            <a:r>
              <a:rPr lang="fr-FR" sz="2800" kern="100">
                <a:solidFill>
                  <a:srgbClr val="000FA0"/>
                </a:solidFill>
                <a:ea typeface="DengXian"/>
                <a:cs typeface="Times New Roman"/>
              </a:rPr>
              <a:t>C</a:t>
            </a:r>
            <a:r>
              <a:rPr lang="fr-FR" sz="2800" b="0" kern="100">
                <a:solidFill>
                  <a:srgbClr val="000FA0"/>
                </a:solidFill>
                <a:effectLst/>
                <a:ea typeface="DengXian"/>
                <a:cs typeface="Times New Roman"/>
              </a:rPr>
              <a:t>uisinier</a:t>
            </a:r>
          </a:p>
          <a:p>
            <a:pPr marL="457200" indent="-457200">
              <a:buFontTx/>
              <a:buChar char="-"/>
            </a:pPr>
            <a:r>
              <a:rPr lang="fr-FR" sz="2800" kern="100">
                <a:solidFill>
                  <a:srgbClr val="000FA0"/>
                </a:solidFill>
                <a:ea typeface="DengXian"/>
                <a:cs typeface="Times New Roman"/>
              </a:rPr>
              <a:t>P</a:t>
            </a:r>
            <a:r>
              <a:rPr lang="fr-FR" sz="2800" b="0" kern="100">
                <a:solidFill>
                  <a:srgbClr val="000FA0"/>
                </a:solidFill>
                <a:effectLst/>
                <a:ea typeface="DengXian"/>
                <a:cs typeface="Times New Roman"/>
              </a:rPr>
              <a:t>âtissier</a:t>
            </a:r>
          </a:p>
          <a:p>
            <a:pPr marL="457200" indent="-457200">
              <a:buFontTx/>
              <a:buChar char="-"/>
            </a:pPr>
            <a:r>
              <a:rPr lang="fr-FR" sz="2800" kern="100">
                <a:solidFill>
                  <a:srgbClr val="000FA0"/>
                </a:solidFill>
                <a:ea typeface="DengXian"/>
                <a:cs typeface="Times New Roman"/>
              </a:rPr>
              <a:t>E</a:t>
            </a:r>
            <a:r>
              <a:rPr lang="fr-FR" sz="2800" b="0" kern="100">
                <a:solidFill>
                  <a:srgbClr val="000FA0"/>
                </a:solidFill>
                <a:effectLst/>
                <a:ea typeface="DengXian"/>
                <a:cs typeface="Times New Roman"/>
              </a:rPr>
              <a:t>mployé de restauration</a:t>
            </a:r>
            <a:endParaRPr lang="fr-FR" sz="2400" i="1">
              <a:solidFill>
                <a:schemeClr val="tx1">
                  <a:lumMod val="50000"/>
                  <a:lumOff val="50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D4AB2E81-42D1-BA2F-B752-1E901F4E53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247" y="1072865"/>
            <a:ext cx="58557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>
                <a:solidFill>
                  <a:srgbClr val="FFFFFF"/>
                </a:solidFill>
              </a:rPr>
              <a:t>Restauration collective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81DD5E-87BD-5AC8-DDD6-64977671D5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88839" y="5914648"/>
            <a:ext cx="5565744" cy="8925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Stages de découverte </a:t>
            </a:r>
            <a:r>
              <a:rPr lang="fr-FR" sz="11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(3</a:t>
            </a:r>
            <a:r>
              <a:rPr lang="fr-FR" sz="700" i="1" baseline="30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ème </a:t>
            </a:r>
            <a:r>
              <a:rPr lang="fr-FR" sz="11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et 2</a:t>
            </a:r>
            <a:r>
              <a:rPr lang="fr-FR" sz="700" i="1" baseline="300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nde</a:t>
            </a:r>
            <a:r>
              <a:rPr lang="fr-FR" sz="11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)</a:t>
            </a:r>
            <a:endParaRPr lang="fr-FR" sz="11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fr-FR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Stages professionnels </a:t>
            </a:r>
            <a:r>
              <a:rPr lang="fr-FR" sz="12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(lycéens, étudiants, formation professionnelle …)</a:t>
            </a:r>
          </a:p>
          <a:p>
            <a:r>
              <a:rPr lang="fr-FR" sz="16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Alternances,</a:t>
            </a:r>
            <a:r>
              <a:rPr lang="fr-FR" sz="11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6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CDI, CDD/</a:t>
            </a:r>
            <a:r>
              <a:rPr lang="fr-FR" sz="1600" i="1">
                <a:solidFill>
                  <a:schemeClr val="bg1"/>
                </a:solidFill>
                <a:ea typeface="Calibri"/>
                <a:cs typeface="Calibri"/>
              </a:rPr>
              <a:t> Contrat étudiant</a:t>
            </a:r>
            <a:r>
              <a:rPr lang="fr-FR" sz="1600" i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temps plein, partiel </a:t>
            </a:r>
            <a:endParaRPr lang="en-US" sz="1600" i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Graphique 1" descr="Signe pouce en haut avec un remplissage uni">
            <a:extLst>
              <a:ext uri="{FF2B5EF4-FFF2-40B4-BE49-F238E27FC236}">
                <a16:creationId xmlns:a16="http://schemas.microsoft.com/office/drawing/2014/main" id="{0F903256-9D84-AFB9-935C-895F13FE7A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7336" y="5968516"/>
            <a:ext cx="720256" cy="74856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79473A54-739F-4A93-B918-AA3BB19D5C2D}"/>
              </a:ext>
            </a:extLst>
          </p:cNvPr>
          <p:cNvSpPr txBox="1"/>
          <p:nvPr/>
        </p:nvSpPr>
        <p:spPr>
          <a:xfrm>
            <a:off x="6254583" y="297605"/>
            <a:ext cx="48985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fr-FR"/>
              <a:t>Xxxx xxx xx </a:t>
            </a:r>
            <a:r>
              <a:rPr lang="fr-FR" err="1"/>
              <a:t>xxxxxxxxxxx</a:t>
            </a:r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851E42F-0855-827F-0915-EA53DBBFDB3A}"/>
              </a:ext>
            </a:extLst>
          </p:cNvPr>
          <p:cNvSpPr txBox="1">
            <a:spLocks/>
          </p:cNvSpPr>
          <p:nvPr/>
        </p:nvSpPr>
        <p:spPr>
          <a:xfrm>
            <a:off x="6212031" y="2685934"/>
            <a:ext cx="5781582" cy="2677656"/>
          </a:xfrm>
          <a:prstGeom prst="rect">
            <a:avLst/>
          </a:prstGeom>
          <a:noFill/>
          <a:ln w="28575">
            <a:solidFill>
              <a:srgbClr val="FCF600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800" kern="100">
                <a:solidFill>
                  <a:srgbClr val="000FA0"/>
                </a:solidFill>
                <a:ea typeface="DengXian"/>
                <a:cs typeface="Times New Roman"/>
              </a:rPr>
              <a:t>H/F</a:t>
            </a:r>
          </a:p>
          <a:p>
            <a:pPr marL="457200" indent="-457200">
              <a:buFontTx/>
              <a:buChar char="-"/>
            </a:pPr>
            <a:r>
              <a:rPr lang="fr-FR" sz="2800" kern="100">
                <a:solidFill>
                  <a:srgbClr val="000FA0"/>
                </a:solidFill>
                <a:ea typeface="DengXian"/>
                <a:cs typeface="Times New Roman"/>
              </a:rPr>
              <a:t>XXXX</a:t>
            </a:r>
            <a:endParaRPr lang="fr-FR" sz="2000" kern="100">
              <a:solidFill>
                <a:srgbClr val="000FA0"/>
              </a:solidFill>
              <a:ea typeface="DengXian"/>
              <a:cs typeface="Times New Roman"/>
            </a:endParaRPr>
          </a:p>
          <a:p>
            <a:pPr marL="457200" indent="-457200">
              <a:buFontTx/>
              <a:buChar char="-"/>
            </a:pPr>
            <a:endParaRPr lang="fr-FR" sz="2800" kern="100">
              <a:solidFill>
                <a:srgbClr val="000FA0"/>
              </a:solidFill>
              <a:ea typeface="DengXian"/>
              <a:cs typeface="Times New Roman"/>
            </a:endParaRPr>
          </a:p>
          <a:p>
            <a:pPr marL="457200" indent="-457200">
              <a:buFontTx/>
              <a:buChar char="-"/>
            </a:pPr>
            <a:endParaRPr lang="fr-FR" sz="2800" kern="100">
              <a:solidFill>
                <a:srgbClr val="000FA0"/>
              </a:solidFill>
              <a:ea typeface="DengXian"/>
              <a:cs typeface="Times New Roman"/>
            </a:endParaRPr>
          </a:p>
          <a:p>
            <a:pPr marL="457200" indent="-457200">
              <a:buFontTx/>
              <a:buChar char="-"/>
            </a:pPr>
            <a:endParaRPr lang="fr-FR" sz="2800" kern="100">
              <a:solidFill>
                <a:srgbClr val="000FA0"/>
              </a:solidFill>
              <a:ea typeface="DengXian"/>
              <a:cs typeface="Times New Roman"/>
            </a:endParaRPr>
          </a:p>
          <a:p>
            <a:pPr marL="457200" indent="-457200">
              <a:buFontTx/>
              <a:buChar char="-"/>
            </a:pPr>
            <a:endParaRPr lang="fr-FR" sz="2800" kern="100">
              <a:solidFill>
                <a:srgbClr val="000FA0"/>
              </a:solidFill>
              <a:ea typeface="DengXian"/>
              <a:cs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B2E81-42D1-BA2F-B752-1E901F4E5389}"/>
              </a:ext>
            </a:extLst>
          </p:cNvPr>
          <p:cNvSpPr txBox="1"/>
          <p:nvPr/>
        </p:nvSpPr>
        <p:spPr>
          <a:xfrm>
            <a:off x="6286000" y="1013083"/>
            <a:ext cx="58557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lang="fr-FR"/>
              <a:t>XXXXX XXX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0D63FB-5DBB-6E62-9A77-DD0D867680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2031" y="1685973"/>
            <a:ext cx="599295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800" i="1">
                <a:solidFill>
                  <a:srgbClr val="FFFFFF"/>
                </a:solidFill>
                <a:ea typeface="Calibri"/>
                <a:cs typeface="Calibri"/>
              </a:rPr>
              <a:t>Angers et alentours (présence sur l’ensemble du département)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EEA9AAD-3FF3-C5CB-7EBE-90B01770CC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8011" t="12168" r="8446" b="12500"/>
          <a:stretch>
            <a:fillRect/>
          </a:stretch>
        </p:blipFill>
        <p:spPr>
          <a:xfrm>
            <a:off x="5136941" y="124346"/>
            <a:ext cx="800367" cy="81435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71A586D-C371-5F6B-B544-8D97591C3472}"/>
              </a:ext>
            </a:extLst>
          </p:cNvPr>
          <p:cNvSpPr txBox="1"/>
          <p:nvPr/>
        </p:nvSpPr>
        <p:spPr>
          <a:xfrm>
            <a:off x="1508760" y="57698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2214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B49C02E92CD348A28CECC129BE5E69" ma:contentTypeVersion="11" ma:contentTypeDescription="Crée un document." ma:contentTypeScope="" ma:versionID="d888398128129c739024afac59b77bc7">
  <xsd:schema xmlns:xsd="http://www.w3.org/2001/XMLSchema" xmlns:xs="http://www.w3.org/2001/XMLSchema" xmlns:p="http://schemas.microsoft.com/office/2006/metadata/properties" xmlns:ns2="6fcc9681-42e2-4eaa-b8a7-c25bdf2d8816" targetNamespace="http://schemas.microsoft.com/office/2006/metadata/properties" ma:root="true" ma:fieldsID="f19200f32caf69a1b514a1c28edadcb4" ns2:_="">
    <xsd:import namespace="6fcc9681-42e2-4eaa-b8a7-c25bdf2d88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cc9681-42e2-4eaa-b8a7-c25bdf2d88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6c321336-a6bf-418f-9457-b424f0270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cc9681-42e2-4eaa-b8a7-c25bdf2d88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7C3F059-F45D-4381-A355-9EE5823C0B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08E271-CCA8-44EF-B249-5F21BD4FF9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cc9681-42e2-4eaa-b8a7-c25bdf2d88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C1478C-208F-4B6C-A1EE-28F0C0652D05}">
  <ds:schemaRefs>
    <ds:schemaRef ds:uri="20631687-4bb6-423c-9c87-d31d1cd3d94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fcc9681-42e2-4eaa-b8a7-c25bdf2d881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1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PASTRE Sophie</dc:creator>
  <cp:revision>9</cp:revision>
  <dcterms:created xsi:type="dcterms:W3CDTF">2024-06-04T10:19:12Z</dcterms:created>
  <dcterms:modified xsi:type="dcterms:W3CDTF">2026-08-28T15:57:14Z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0x010100CCB49C02E92CD348A28CECC129BE5E69</vt:lpwstr>
  </property>
  <property fmtid="{D5CDD505-2E9C-101B-9397-08002B2CF9AE}" pid="3" name="MediaServiceImageTags">
    <vt:lpwstr/>
  </property>
</Properties>
</file>