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7"/>
  </p:notesMasterIdLst>
  <p:sldIdLst>
    <p:sldId id="2076137093" r:id="rId5"/>
    <p:sldId id="2076137091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3AC8DA3-6A06-3B3C-DF39-77738D5EFF72}" name="ENARD, Charlène" initials="CE" userId="S::c.enard@solutions-eco.fr::3ef6a659-43c0-45b4-9240-25a824d3aa1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FA0"/>
    <a:srgbClr val="000F98"/>
    <a:srgbClr val="FCF600"/>
    <a:srgbClr val="190E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1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51CBF3-D689-4EF2-ACC6-D5ABC2A7B5CB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86C24-2A7B-4A9E-BC5F-419C7C9A0A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07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jpe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e de titre">
    <p:bg>
      <p:bgPr>
        <a:solidFill>
          <a:srgbClr val="000F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F8DFEDF-825E-4FCB-8416-A0BAE27A37B3}"/>
              </a:ext>
            </a:extLst>
          </p:cNvPr>
          <p:cNvSpPr/>
          <p:nvPr userDrawn="1"/>
        </p:nvSpPr>
        <p:spPr>
          <a:xfrm>
            <a:off x="10092928" y="5733259"/>
            <a:ext cx="1727200" cy="9882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6" name="Espace réservé du numéro de diapositive 5"/>
          <p:cNvSpPr>
            <a:spLocks noGrp="1"/>
          </p:cNvSpPr>
          <p:nvPr userDrawn="1">
            <p:ph type="sldNum" sz="quarter" idx="12"/>
          </p:nvPr>
        </p:nvSpPr>
        <p:spPr>
          <a:xfrm>
            <a:off x="9183705" y="6649114"/>
            <a:ext cx="2844800" cy="110840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10992DF6-887E-4585-8F7C-3760230EB48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F981FE0-F4EB-2CDF-FEEB-EA26E678B1A5}"/>
              </a:ext>
            </a:extLst>
          </p:cNvPr>
          <p:cNvSpPr/>
          <p:nvPr userDrawn="1"/>
        </p:nvSpPr>
        <p:spPr>
          <a:xfrm>
            <a:off x="-1035" y="4946478"/>
            <a:ext cx="12192000" cy="19744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FA20AE99-9E1B-EC77-37EF-4B2C983226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4750" y="728182"/>
            <a:ext cx="788895" cy="1183341"/>
          </a:xfrm>
          <a:prstGeom prst="rect">
            <a:avLst/>
          </a:prstGeom>
        </p:spPr>
      </p:pic>
      <p:sp>
        <p:nvSpPr>
          <p:cNvPr id="28" name="Espace réservé du texte 4">
            <a:extLst>
              <a:ext uri="{FF2B5EF4-FFF2-40B4-BE49-F238E27FC236}">
                <a16:creationId xmlns:a16="http://schemas.microsoft.com/office/drawing/2014/main" id="{9D9B4D7D-D35B-82A9-EB13-04A78EED4C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19299" y="1022987"/>
            <a:ext cx="9870703" cy="753033"/>
          </a:xfrm>
          <a:prstGeom prst="rect">
            <a:avLst/>
          </a:prstGeom>
        </p:spPr>
        <p:txBody>
          <a:bodyPr/>
          <a:lstStyle>
            <a:lvl1pPr>
              <a:lnSpc>
                <a:spcPts val="3750"/>
              </a:lnSpc>
              <a:buNone/>
              <a:defRPr sz="4350" b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TITRE</a:t>
            </a:r>
          </a:p>
        </p:txBody>
      </p:sp>
      <p:sp>
        <p:nvSpPr>
          <p:cNvPr id="29" name="Espace réservé du texte 6">
            <a:extLst>
              <a:ext uri="{FF2B5EF4-FFF2-40B4-BE49-F238E27FC236}">
                <a16:creationId xmlns:a16="http://schemas.microsoft.com/office/drawing/2014/main" id="{FB932518-C783-D9C7-7948-C094126E62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98091" y="1911523"/>
            <a:ext cx="8445319" cy="753033"/>
          </a:xfrm>
          <a:prstGeom prst="rect">
            <a:avLst/>
          </a:prstGeom>
        </p:spPr>
        <p:txBody>
          <a:bodyPr/>
          <a:lstStyle>
            <a:lvl1pPr>
              <a:buNone/>
              <a:defRPr sz="4125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TITRE</a:t>
            </a:r>
          </a:p>
        </p:txBody>
      </p:sp>
      <p:sp>
        <p:nvSpPr>
          <p:cNvPr id="30" name="Espace réservé du texte 8">
            <a:extLst>
              <a:ext uri="{FF2B5EF4-FFF2-40B4-BE49-F238E27FC236}">
                <a16:creationId xmlns:a16="http://schemas.microsoft.com/office/drawing/2014/main" id="{42069190-51B8-E1AD-9E8B-4EFB48D7F3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98092" y="2879707"/>
            <a:ext cx="3013075" cy="825500"/>
          </a:xfrm>
          <a:prstGeom prst="rect">
            <a:avLst/>
          </a:prstGeom>
        </p:spPr>
        <p:txBody>
          <a:bodyPr/>
          <a:lstStyle>
            <a:lvl1pPr>
              <a:buNone/>
              <a:defRPr sz="2700" b="1">
                <a:solidFill>
                  <a:schemeClr val="tx1"/>
                </a:solidFill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Sous-titre</a:t>
            </a:r>
          </a:p>
        </p:txBody>
      </p:sp>
      <p:pic>
        <p:nvPicPr>
          <p:cNvPr id="9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95368C96-E607-4B89-CE3A-E7E9C6E06E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43" y="5081981"/>
            <a:ext cx="1202147" cy="818106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D410FC01-3CCE-70CC-AB27-F4D4A1A9EB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01"/>
          <a:stretch/>
        </p:blipFill>
        <p:spPr>
          <a:xfrm>
            <a:off x="10243042" y="5075368"/>
            <a:ext cx="1894706" cy="8655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5203674-CA98-7D37-A27A-B2DC931D95D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896" y="5076452"/>
            <a:ext cx="1916652" cy="55351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765CA41-3999-A8A5-ED45-D632D2828B4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0" t="11289" r="14285" b="20399"/>
          <a:stretch/>
        </p:blipFill>
        <p:spPr>
          <a:xfrm>
            <a:off x="4553670" y="3846342"/>
            <a:ext cx="1028072" cy="58917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755C92E-20C1-AB48-1AEB-25D69D1B253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551224" y="5065891"/>
            <a:ext cx="1388311" cy="78929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76A87D2-FC89-B0F4-947C-95B500A49B8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450064" y="5855184"/>
            <a:ext cx="890034" cy="42465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F5BEBC4-5D60-E3AA-8541-FE6DC4D0B6E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98689" y="5721359"/>
            <a:ext cx="1608611" cy="42465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51C2F61-55CE-F4A9-B661-2E99BDF4C1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967" b="-2095"/>
          <a:stretch/>
        </p:blipFill>
        <p:spPr>
          <a:xfrm>
            <a:off x="11248572" y="6352588"/>
            <a:ext cx="970101" cy="432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80DCD3-AE11-5693-CEF6-A6CDB7FD1B7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2378319" y="6460588"/>
            <a:ext cx="713825" cy="324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ED002C4-24B6-C8E1-072C-DB11A12F96E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538" y="5725980"/>
            <a:ext cx="1212699" cy="49273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E2B005D-4100-B698-1201-F2728DA6E6F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79" y="6035590"/>
            <a:ext cx="900961" cy="72436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FB42DFC-3BF0-F02B-1E50-6AC50032A52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9521" y="6232879"/>
            <a:ext cx="517766" cy="65593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1CBA0C2-9E3A-7650-CA8F-046A8AC8725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636835" y="5001879"/>
            <a:ext cx="1508802" cy="110903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8188058-4217-085B-4E6F-8C504E4EB97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96221" y="6225868"/>
            <a:ext cx="913918" cy="685439"/>
          </a:xfrm>
          <a:prstGeom prst="rect">
            <a:avLst/>
          </a:prstGeom>
        </p:spPr>
      </p:pic>
      <p:pic>
        <p:nvPicPr>
          <p:cNvPr id="17" name="Image 4">
            <a:extLst>
              <a:ext uri="{FF2B5EF4-FFF2-40B4-BE49-F238E27FC236}">
                <a16:creationId xmlns:a16="http://schemas.microsoft.com/office/drawing/2014/main" id="{C6FFA04B-EA25-1CC1-848A-4DF420284A5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08"/>
          <a:stretch/>
        </p:blipFill>
        <p:spPr bwMode="auto">
          <a:xfrm>
            <a:off x="8600825" y="6148497"/>
            <a:ext cx="784191" cy="728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181D8BC-28D7-EEFC-9356-6978595E0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434" t="34909" r="46450" b="24746"/>
          <a:stretch/>
        </p:blipFill>
        <p:spPr>
          <a:xfrm>
            <a:off x="5404896" y="6313449"/>
            <a:ext cx="841573" cy="51456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C786341-B753-B331-6EDA-1AEFACD237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rcRect t="15094"/>
          <a:stretch/>
        </p:blipFill>
        <p:spPr>
          <a:xfrm>
            <a:off x="11231854" y="5800501"/>
            <a:ext cx="845105" cy="396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372F828-78E3-4822-DE74-93EAE551031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39188" y="6169523"/>
            <a:ext cx="638146" cy="623236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A7C4E8F-9FD0-0AE3-AACB-9EC501EA426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9385" y="6511638"/>
            <a:ext cx="1012383" cy="396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E940F8F-A21D-4830-B4E1-641CE2489BE8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80621" y="6405989"/>
            <a:ext cx="1076153" cy="396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4A834099-3C64-40D7-0585-D47B8D5DC7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/>
          <a:srcRect l="53343" t="2214" r="11302" b="2978"/>
          <a:stretch/>
        </p:blipFill>
        <p:spPr>
          <a:xfrm>
            <a:off x="6591735" y="6352588"/>
            <a:ext cx="647655" cy="502615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5E20336B-BA35-4832-3AEB-1B95256A9769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9525557" y="6363954"/>
            <a:ext cx="756800" cy="39600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52A9B441-256D-E802-540F-472D61537338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3192" y="3180881"/>
            <a:ext cx="1668588" cy="155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7892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FA9FE7-CB3D-224A-B358-CB3C39ADBB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6638" y="547003"/>
            <a:ext cx="11658725" cy="577479"/>
          </a:xfrm>
          <a:prstGeom prst="rect">
            <a:avLst/>
          </a:prstGeom>
        </p:spPr>
        <p:txBody>
          <a:bodyPr/>
          <a:lstStyle>
            <a:lvl1pPr>
              <a:lnSpc>
                <a:spcPts val="1125"/>
              </a:lnSpc>
              <a:buNone/>
              <a:defRPr sz="1800" b="1">
                <a:solidFill>
                  <a:srgbClr val="000FA0"/>
                </a:solidFill>
              </a:defRPr>
            </a:lvl1pPr>
          </a:lstStyle>
          <a:p>
            <a:pPr lvl="0"/>
            <a:r>
              <a:rPr lang="fr-FR"/>
              <a:t>US APELLES VOLOREP RATIBUS, </a:t>
            </a:r>
          </a:p>
          <a:p>
            <a:pPr lvl="0"/>
            <a:r>
              <a:rPr lang="fr-FR"/>
              <a:t>CORERUM NIET PERAE PARUM VELIBUS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611EBC-8DB1-2094-E690-50B94F03F66D}"/>
              </a:ext>
            </a:extLst>
          </p:cNvPr>
          <p:cNvSpPr/>
          <p:nvPr userDrawn="1"/>
        </p:nvSpPr>
        <p:spPr>
          <a:xfrm>
            <a:off x="378781" y="5752731"/>
            <a:ext cx="11469951" cy="968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C8DCCC8-2C8B-E07A-6C8E-CC98926B19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306" y="5654954"/>
            <a:ext cx="2083387" cy="11052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08DF65A-82D5-35D7-D363-65437CA114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0599" y="5784397"/>
            <a:ext cx="1489053" cy="81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98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FA9FE7-CB3D-224A-B358-CB3C39ADBB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6638" y="547003"/>
            <a:ext cx="11658725" cy="577479"/>
          </a:xfrm>
          <a:prstGeom prst="rect">
            <a:avLst/>
          </a:prstGeom>
        </p:spPr>
        <p:txBody>
          <a:bodyPr/>
          <a:lstStyle>
            <a:lvl1pPr>
              <a:lnSpc>
                <a:spcPts val="1125"/>
              </a:lnSpc>
              <a:buNone/>
              <a:defRPr sz="1800" b="1">
                <a:solidFill>
                  <a:srgbClr val="000FA0"/>
                </a:solidFill>
              </a:defRPr>
            </a:lvl1pPr>
          </a:lstStyle>
          <a:p>
            <a:pPr lvl="0"/>
            <a:r>
              <a:rPr lang="fr-FR"/>
              <a:t>US APELLES VOLOREP RATIBUS, </a:t>
            </a:r>
          </a:p>
          <a:p>
            <a:pPr lvl="0"/>
            <a:r>
              <a:rPr lang="fr-FR"/>
              <a:t>CORERUM NIET PERAE PARUM VELIBUS</a:t>
            </a:r>
          </a:p>
        </p:txBody>
      </p:sp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611EBC-8DB1-2094-E690-50B94F03F66D}"/>
              </a:ext>
            </a:extLst>
          </p:cNvPr>
          <p:cNvSpPr/>
          <p:nvPr userDrawn="1"/>
        </p:nvSpPr>
        <p:spPr>
          <a:xfrm>
            <a:off x="378781" y="5752731"/>
            <a:ext cx="11469951" cy="968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A80C06-5BD3-0563-9CA9-784590624A95}"/>
              </a:ext>
            </a:extLst>
          </p:cNvPr>
          <p:cNvSpPr txBox="1"/>
          <p:nvPr userDrawn="1"/>
        </p:nvSpPr>
        <p:spPr>
          <a:xfrm>
            <a:off x="266637" y="6511836"/>
            <a:ext cx="136109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C8DCCC8-2C8B-E07A-6C8E-CC98926B19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316" y="5748842"/>
            <a:ext cx="1871203" cy="99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758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FA9FE7-CB3D-224A-B358-CB3C39ADBB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6638" y="547003"/>
            <a:ext cx="11658725" cy="577479"/>
          </a:xfrm>
          <a:prstGeom prst="rect">
            <a:avLst/>
          </a:prstGeom>
        </p:spPr>
        <p:txBody>
          <a:bodyPr/>
          <a:lstStyle>
            <a:lvl1pPr>
              <a:lnSpc>
                <a:spcPts val="1125"/>
              </a:lnSpc>
              <a:buNone/>
              <a:defRPr sz="1800" b="1">
                <a:solidFill>
                  <a:srgbClr val="000FA0"/>
                </a:solidFill>
              </a:defRPr>
            </a:lvl1pPr>
          </a:lstStyle>
          <a:p>
            <a:pPr lvl="0"/>
            <a:r>
              <a:rPr lang="fr-FR"/>
              <a:t>US APELLES VOLOREP RATIBUS, </a:t>
            </a:r>
          </a:p>
          <a:p>
            <a:pPr lvl="0"/>
            <a:r>
              <a:rPr lang="fr-FR"/>
              <a:t>CORERUM NIET PERAE PARUM VELIBUS</a:t>
            </a:r>
          </a:p>
        </p:txBody>
      </p:sp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6E7EC44-36C8-4D2C-72A2-A47BB251C0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516" y="6099892"/>
            <a:ext cx="1207927" cy="387682"/>
          </a:xfrm>
          <a:prstGeom prst="rect">
            <a:avLst/>
          </a:prstGeom>
        </p:spPr>
      </p:pic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341F0D46-8EC0-37ED-9953-3264CA4BB0A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38" y="5925921"/>
            <a:ext cx="1134779" cy="81810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AAFE566-E19B-7E61-B5E9-732B28704B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428" y="5928817"/>
            <a:ext cx="1509815" cy="87737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8DE3200-F539-08BC-1ADC-B8E57C6B8C0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927456" y="6016903"/>
            <a:ext cx="1388311" cy="78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580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2459810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F93D36-DC83-DF58-CAFC-2C5FCB9EE409}"/>
              </a:ext>
            </a:extLst>
          </p:cNvPr>
          <p:cNvSpPr/>
          <p:nvPr userDrawn="1"/>
        </p:nvSpPr>
        <p:spPr>
          <a:xfrm>
            <a:off x="9986149" y="0"/>
            <a:ext cx="2205851" cy="14039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CB3CB02-C9BA-B26B-6083-9D8EC4370C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1884" y="0"/>
            <a:ext cx="861665" cy="62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5096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FA9FE7-CB3D-224A-B358-CB3C39ADBB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4824" y="339804"/>
            <a:ext cx="11658725" cy="577479"/>
          </a:xfrm>
          <a:prstGeom prst="rect">
            <a:avLst/>
          </a:prstGeom>
        </p:spPr>
        <p:txBody>
          <a:bodyPr/>
          <a:lstStyle>
            <a:lvl1pPr>
              <a:lnSpc>
                <a:spcPts val="1125"/>
              </a:lnSpc>
              <a:buNone/>
              <a:defRPr sz="1800" b="1">
                <a:solidFill>
                  <a:srgbClr val="000FA0"/>
                </a:solidFill>
              </a:defRPr>
            </a:lvl1pPr>
          </a:lstStyle>
          <a:p>
            <a:pPr lvl="0"/>
            <a:r>
              <a:rPr lang="fr-FR"/>
              <a:t>US APELLES VOLOREP RATIBUS, </a:t>
            </a:r>
          </a:p>
          <a:p>
            <a:pPr lvl="0"/>
            <a:r>
              <a:rPr lang="fr-FR"/>
              <a:t>CORERUM NIET PERAE PARUM VELIBUS</a:t>
            </a:r>
          </a:p>
        </p:txBody>
      </p:sp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35845876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FA9FE7-CB3D-224A-B358-CB3C39ADBB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4824" y="339804"/>
            <a:ext cx="11658725" cy="577479"/>
          </a:xfrm>
          <a:prstGeom prst="rect">
            <a:avLst/>
          </a:prstGeom>
        </p:spPr>
        <p:txBody>
          <a:bodyPr/>
          <a:lstStyle>
            <a:lvl1pPr>
              <a:lnSpc>
                <a:spcPts val="1125"/>
              </a:lnSpc>
              <a:buNone/>
              <a:defRPr sz="1800" b="1">
                <a:solidFill>
                  <a:srgbClr val="000FA0"/>
                </a:solidFill>
              </a:defRPr>
            </a:lvl1pPr>
          </a:lstStyle>
          <a:p>
            <a:pPr lvl="0"/>
            <a:r>
              <a:rPr lang="fr-FR"/>
              <a:t>US APELLES VOLOREP RATIBUS, </a:t>
            </a:r>
          </a:p>
          <a:p>
            <a:pPr lvl="0"/>
            <a:r>
              <a:rPr lang="fr-FR"/>
              <a:t>CORERUM NIET PERAE PARUM VELIBUS</a:t>
            </a:r>
          </a:p>
        </p:txBody>
      </p:sp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8332446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FA9FE7-CB3D-224A-B358-CB3C39ADBB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6638" y="547003"/>
            <a:ext cx="11658725" cy="577479"/>
          </a:xfrm>
          <a:prstGeom prst="rect">
            <a:avLst/>
          </a:prstGeom>
        </p:spPr>
        <p:txBody>
          <a:bodyPr/>
          <a:lstStyle>
            <a:lvl1pPr>
              <a:lnSpc>
                <a:spcPts val="1125"/>
              </a:lnSpc>
              <a:buNone/>
              <a:defRPr sz="1800" b="1">
                <a:solidFill>
                  <a:srgbClr val="000FA0"/>
                </a:solidFill>
              </a:defRPr>
            </a:lvl1pPr>
          </a:lstStyle>
          <a:p>
            <a:pPr lvl="0"/>
            <a:r>
              <a:rPr lang="fr-FR"/>
              <a:t>US APELLES VOLOREP RATIBUS, </a:t>
            </a:r>
          </a:p>
          <a:p>
            <a:pPr lvl="0"/>
            <a:r>
              <a:rPr lang="fr-FR"/>
              <a:t>CORERUM NIET PERAE PARUM VELIBUS</a:t>
            </a:r>
          </a:p>
        </p:txBody>
      </p:sp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</p:spTree>
    <p:extLst>
      <p:ext uri="{BB962C8B-B14F-4D97-AF65-F5344CB8AC3E}">
        <p14:creationId xmlns:p14="http://schemas.microsoft.com/office/powerpoint/2010/main" val="4203766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15 décembre 2023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CR COPIL Big Bang de l'emploi 2024 _ Document interne_Confidentiel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938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FA9FE7-CB3D-224A-B358-CB3C39ADBB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6638" y="547003"/>
            <a:ext cx="11658725" cy="577479"/>
          </a:xfrm>
          <a:prstGeom prst="rect">
            <a:avLst/>
          </a:prstGeom>
        </p:spPr>
        <p:txBody>
          <a:bodyPr/>
          <a:lstStyle>
            <a:lvl1pPr>
              <a:lnSpc>
                <a:spcPts val="1125"/>
              </a:lnSpc>
              <a:buNone/>
              <a:defRPr sz="1800" b="1">
                <a:solidFill>
                  <a:srgbClr val="000FA0"/>
                </a:solidFill>
              </a:defRPr>
            </a:lvl1pPr>
          </a:lstStyle>
          <a:p>
            <a:pPr lvl="0"/>
            <a:r>
              <a:rPr lang="fr-FR"/>
              <a:t>US APELLES VOLOREP RATIBUS, </a:t>
            </a:r>
          </a:p>
          <a:p>
            <a:pPr lvl="0"/>
            <a:r>
              <a:rPr lang="fr-FR"/>
              <a:t>CORERUM NIET PERAE PARUM VELIBUS</a:t>
            </a:r>
          </a:p>
        </p:txBody>
      </p:sp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214073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FD59F-77CE-1797-9C96-A00F8C435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BFC0B-6747-4B0B-A7FB-00CB48FB21C1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5B171B5-6BA3-D5EA-3864-F73117D98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3C22AAF-4B6B-F48A-F258-1D0646594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405F3-2AEF-4D74-90B0-BF4030389E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735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6D90B8A-B1EF-8B1E-D6DE-729FA2D874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80CFC49-A9FE-74D2-5FD8-970BE74471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E55517-BE8E-2377-C1FD-9C9FBBADC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BFC0B-6747-4B0B-A7FB-00CB48FB21C1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5730BC-6473-FCAA-AA35-D393D0126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706256A-BB10-59FA-C53D-7DD8BCFFB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405F3-2AEF-4D74-90B0-BF4030389E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2079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2808810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FA9FE7-CB3D-224A-B358-CB3C39ADBB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6638" y="547003"/>
            <a:ext cx="11658725" cy="577479"/>
          </a:xfrm>
          <a:prstGeom prst="rect">
            <a:avLst/>
          </a:prstGeom>
        </p:spPr>
        <p:txBody>
          <a:bodyPr/>
          <a:lstStyle>
            <a:lvl1pPr>
              <a:lnSpc>
                <a:spcPts val="1125"/>
              </a:lnSpc>
              <a:buNone/>
              <a:defRPr sz="1800" b="1">
                <a:solidFill>
                  <a:srgbClr val="000FA0"/>
                </a:solidFill>
              </a:defRPr>
            </a:lvl1pPr>
          </a:lstStyle>
          <a:p>
            <a:pPr lvl="0"/>
            <a:r>
              <a:rPr lang="fr-FR"/>
              <a:t>US APELLES VOLOREP RATIBUS, </a:t>
            </a:r>
          </a:p>
          <a:p>
            <a:pPr lvl="0"/>
            <a:r>
              <a:rPr lang="fr-FR"/>
              <a:t>CORERUM NIET PERAE PARUM VELIBUS</a:t>
            </a:r>
          </a:p>
        </p:txBody>
      </p:sp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611EBC-8DB1-2094-E690-50B94F03F66D}"/>
              </a:ext>
            </a:extLst>
          </p:cNvPr>
          <p:cNvSpPr/>
          <p:nvPr userDrawn="1"/>
        </p:nvSpPr>
        <p:spPr>
          <a:xfrm>
            <a:off x="378781" y="5752731"/>
            <a:ext cx="11469951" cy="968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</p:spTree>
    <p:extLst>
      <p:ext uri="{BB962C8B-B14F-4D97-AF65-F5344CB8AC3E}">
        <p14:creationId xmlns:p14="http://schemas.microsoft.com/office/powerpoint/2010/main" val="133753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FA9FE7-CB3D-224A-B358-CB3C39ADBB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6638" y="547003"/>
            <a:ext cx="11658725" cy="577479"/>
          </a:xfrm>
          <a:prstGeom prst="rect">
            <a:avLst/>
          </a:prstGeom>
        </p:spPr>
        <p:txBody>
          <a:bodyPr/>
          <a:lstStyle>
            <a:lvl1pPr>
              <a:lnSpc>
                <a:spcPts val="1125"/>
              </a:lnSpc>
              <a:buNone/>
              <a:defRPr sz="1800" b="1">
                <a:solidFill>
                  <a:srgbClr val="000FA0"/>
                </a:solidFill>
              </a:defRPr>
            </a:lvl1pPr>
          </a:lstStyle>
          <a:p>
            <a:pPr lvl="0"/>
            <a:r>
              <a:rPr lang="fr-FR"/>
              <a:t>US APELLES VOLOREP RATIBUS, </a:t>
            </a:r>
          </a:p>
          <a:p>
            <a:pPr lvl="0"/>
            <a:r>
              <a:rPr lang="fr-FR"/>
              <a:t>CORERUM NIET PERAE PARUM VELIBUS</a:t>
            </a:r>
          </a:p>
        </p:txBody>
      </p:sp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436642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FA9FE7-CB3D-224A-B358-CB3C39ADBB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6638" y="547003"/>
            <a:ext cx="11658725" cy="577479"/>
          </a:xfrm>
          <a:prstGeom prst="rect">
            <a:avLst/>
          </a:prstGeom>
        </p:spPr>
        <p:txBody>
          <a:bodyPr/>
          <a:lstStyle>
            <a:lvl1pPr>
              <a:lnSpc>
                <a:spcPts val="1125"/>
              </a:lnSpc>
              <a:buNone/>
              <a:defRPr sz="1800" b="1">
                <a:solidFill>
                  <a:srgbClr val="000FA0"/>
                </a:solidFill>
              </a:defRPr>
            </a:lvl1pPr>
          </a:lstStyle>
          <a:p>
            <a:pPr lvl="0"/>
            <a:r>
              <a:rPr lang="fr-FR"/>
              <a:t>US APELLES VOLOREP RATIBUS, </a:t>
            </a:r>
          </a:p>
          <a:p>
            <a:pPr lvl="0"/>
            <a:r>
              <a:rPr lang="fr-FR"/>
              <a:t>CORERUM NIET PERAE PARUM VELIBUS</a:t>
            </a:r>
          </a:p>
        </p:txBody>
      </p:sp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611EBC-8DB1-2094-E690-50B94F03F66D}"/>
              </a:ext>
            </a:extLst>
          </p:cNvPr>
          <p:cNvSpPr/>
          <p:nvPr userDrawn="1"/>
        </p:nvSpPr>
        <p:spPr>
          <a:xfrm>
            <a:off x="378781" y="5752731"/>
            <a:ext cx="11469951" cy="968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FBD91460-5F4D-75D1-9C88-1E24F39C22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025" y="6249712"/>
            <a:ext cx="1342433" cy="387682"/>
          </a:xfrm>
          <a:prstGeom prst="rect">
            <a:avLst/>
          </a:prstGeom>
        </p:spPr>
      </p:pic>
      <p:pic>
        <p:nvPicPr>
          <p:cNvPr id="15" name="Image 14" descr="Une image contenant texte&#10;&#10;Description générée automatiquement">
            <a:extLst>
              <a:ext uri="{FF2B5EF4-FFF2-40B4-BE49-F238E27FC236}">
                <a16:creationId xmlns:a16="http://schemas.microsoft.com/office/drawing/2014/main" id="{EA339E35-4101-B75C-5B68-F8AA91AE776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2" y="5956797"/>
            <a:ext cx="1100220" cy="81810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D62FB5C-9413-E47C-EF7D-88F82F0D656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792" y="5942783"/>
            <a:ext cx="1820100" cy="94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752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FA9FE7-CB3D-224A-B358-CB3C39ADBB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6638" y="547003"/>
            <a:ext cx="9523907" cy="577479"/>
          </a:xfrm>
          <a:prstGeom prst="rect">
            <a:avLst/>
          </a:prstGeom>
        </p:spPr>
        <p:txBody>
          <a:bodyPr/>
          <a:lstStyle>
            <a:lvl1pPr>
              <a:lnSpc>
                <a:spcPts val="1125"/>
              </a:lnSpc>
              <a:buNone/>
              <a:defRPr sz="1800" b="1">
                <a:solidFill>
                  <a:srgbClr val="000FA0"/>
                </a:solidFill>
              </a:defRPr>
            </a:lvl1pPr>
          </a:lstStyle>
          <a:p>
            <a:pPr lvl="0"/>
            <a:r>
              <a:rPr lang="fr-FR"/>
              <a:t>US APELLES VOLOREP RATIBUS, </a:t>
            </a:r>
          </a:p>
          <a:p>
            <a:pPr lvl="0"/>
            <a:r>
              <a:rPr lang="fr-FR"/>
              <a:t>CORERUM NIET PERAE PARUM VELIBUS</a:t>
            </a:r>
          </a:p>
        </p:txBody>
      </p:sp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611EBC-8DB1-2094-E690-50B94F03F66D}"/>
              </a:ext>
            </a:extLst>
          </p:cNvPr>
          <p:cNvSpPr/>
          <p:nvPr userDrawn="1"/>
        </p:nvSpPr>
        <p:spPr>
          <a:xfrm>
            <a:off x="378781" y="5752731"/>
            <a:ext cx="11469951" cy="968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A80C06-5BD3-0563-9CA9-784590624A95}"/>
              </a:ext>
            </a:extLst>
          </p:cNvPr>
          <p:cNvSpPr txBox="1"/>
          <p:nvPr userDrawn="1"/>
        </p:nvSpPr>
        <p:spPr>
          <a:xfrm>
            <a:off x="266637" y="6511836"/>
            <a:ext cx="136109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C8DCCC8-2C8B-E07A-6C8E-CC98926B19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149" y="5547234"/>
            <a:ext cx="2435531" cy="129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68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BB28633-6EF8-54F1-A230-E7C4D1250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5D8484E-6A74-1311-6413-68BBD926DD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BE70152-0734-C11A-C42B-238BD7933A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BFC0B-6747-4B0B-A7FB-00CB48FB21C1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CE9454-8F5A-3990-6A1E-45DA9AC546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9FF91C-DAEC-2F34-0A35-6C01CC2CC0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405F3-2AEF-4D74-90B0-BF4030389E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7430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80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forms.cloud.microsoft/Pages/ResponsePage.aspx?id=0WkFpzb9H0yZzsM6Cjj2GUcTiUrn9ChAjZXO6jMl4n9UMVNBOUQzMzQyQ0ZHWFBHNzczOEw0RFpGNS4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7BB3C-B85D-FE31-BF74-A33BD3FDF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FE29E7-F798-A57A-36AF-AF8AA6B11DEB}"/>
              </a:ext>
            </a:extLst>
          </p:cNvPr>
          <p:cNvSpPr/>
          <p:nvPr/>
        </p:nvSpPr>
        <p:spPr>
          <a:xfrm>
            <a:off x="0" y="-15125"/>
            <a:ext cx="12192591" cy="1162131"/>
          </a:xfrm>
          <a:prstGeom prst="rect">
            <a:avLst/>
          </a:prstGeom>
          <a:solidFill>
            <a:srgbClr val="000F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/>
          </a:p>
        </p:txBody>
      </p:sp>
      <p:pic>
        <p:nvPicPr>
          <p:cNvPr id="7" name="Image 6" descr="Une image contenant Graphique, blanc, noir et blanc&#10;&#10;Description générée automatiquement">
            <a:extLst>
              <a:ext uri="{FF2B5EF4-FFF2-40B4-BE49-F238E27FC236}">
                <a16:creationId xmlns:a16="http://schemas.microsoft.com/office/drawing/2014/main" id="{19991ED2-6A18-0C3A-9F17-919DA15E54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211" r="1480"/>
          <a:stretch/>
        </p:blipFill>
        <p:spPr>
          <a:xfrm>
            <a:off x="11167514" y="-9552"/>
            <a:ext cx="677689" cy="699453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7F6970F6-DEEF-2FC7-ECA6-89017F330C87}"/>
              </a:ext>
            </a:extLst>
          </p:cNvPr>
          <p:cNvSpPr txBox="1"/>
          <p:nvPr/>
        </p:nvSpPr>
        <p:spPr>
          <a:xfrm>
            <a:off x="716227" y="1486998"/>
            <a:ext cx="10058903" cy="369331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base">
              <a:spcAft>
                <a:spcPts val="1200"/>
              </a:spcAft>
              <a:defRPr/>
            </a:pPr>
            <a:r>
              <a:rPr lang="fr-FR" sz="2000" b="1" dirty="0">
                <a:solidFill>
                  <a:srgbClr val="000FA0"/>
                </a:solidFill>
              </a:rPr>
              <a:t>Vous pouvez tester les </a:t>
            </a:r>
            <a:r>
              <a:rPr lang="fr-FR" sz="2000" b="1" dirty="0">
                <a:solidFill>
                  <a:srgbClr val="000FA0"/>
                </a:solidFill>
                <a:ea typeface="Calibri"/>
                <a:cs typeface="Calibri"/>
              </a:rPr>
              <a:t>informations de votre entreprise dans le gabarit (slide suivante).</a:t>
            </a:r>
            <a:r>
              <a:rPr lang="fr-FR" sz="2000" b="1" dirty="0">
                <a:solidFill>
                  <a:srgbClr val="000000"/>
                </a:solidFill>
                <a:ea typeface="Calibri"/>
                <a:cs typeface="Calibri"/>
              </a:rPr>
              <a:t> </a:t>
            </a:r>
            <a:endParaRPr lang="fr-FR" dirty="0">
              <a:ea typeface="Calibri"/>
              <a:cs typeface="Calibri"/>
            </a:endParaRPr>
          </a:p>
          <a:p>
            <a:pPr marL="742950" lvl="1" indent="-285750" fontAlgn="base">
              <a:spcAft>
                <a:spcPts val="1200"/>
              </a:spcAft>
              <a:buFont typeface="Arial" panose="05000000000000000000" pitchFamily="2" charset="2"/>
              <a:buChar char="•"/>
              <a:defRPr/>
            </a:pPr>
            <a:r>
              <a:rPr lang="fr-FR" sz="2000" b="1" u="sng" dirty="0">
                <a:solidFill>
                  <a:srgbClr val="000FA0"/>
                </a:solidFill>
              </a:rPr>
              <a:t>Informations obligatoirement affichées : </a:t>
            </a:r>
            <a:br>
              <a:rPr lang="fr-FR" sz="1600" dirty="0"/>
            </a:br>
            <a:r>
              <a:rPr lang="fr-FR" sz="1600" dirty="0">
                <a:solidFill>
                  <a:srgbClr val="000FA0"/>
                </a:solidFill>
              </a:rPr>
              <a:t>- Nom de votre entreprise/organisme à afficher</a:t>
            </a:r>
            <a:r>
              <a:rPr lang="fr-FR" sz="1600" b="1" dirty="0">
                <a:solidFill>
                  <a:schemeClr val="accent2"/>
                </a:solidFill>
              </a:rPr>
              <a:t> - </a:t>
            </a:r>
            <a:r>
              <a:rPr lang="fr-FR" sz="1400" b="1" i="1" dirty="0">
                <a:solidFill>
                  <a:schemeClr val="accent2"/>
                </a:solidFill>
                <a:effectLst/>
              </a:rPr>
              <a:t>50 caractères </a:t>
            </a:r>
            <a:r>
              <a:rPr lang="fr-FR" sz="1400" b="1" i="1" dirty="0">
                <a:solidFill>
                  <a:schemeClr val="accent2"/>
                </a:solidFill>
              </a:rPr>
              <a:t>maximum</a:t>
            </a:r>
            <a:br>
              <a:rPr lang="fr-FR" sz="1600" b="1" dirty="0"/>
            </a:br>
            <a:r>
              <a:rPr lang="fr-FR" sz="1600" dirty="0">
                <a:solidFill>
                  <a:srgbClr val="000FA0"/>
                </a:solidFill>
              </a:rPr>
              <a:t>- Secteur</a:t>
            </a:r>
            <a:r>
              <a:rPr lang="fr-FR" sz="1600" b="0" i="0" dirty="0">
                <a:solidFill>
                  <a:srgbClr val="000FA0"/>
                </a:solidFill>
                <a:effectLst/>
              </a:rPr>
              <a:t> d’activité</a:t>
            </a:r>
            <a:r>
              <a:rPr lang="fr-FR" sz="1600" dirty="0">
                <a:solidFill>
                  <a:srgbClr val="000FA0"/>
                </a:solidFill>
              </a:rPr>
              <a:t> à afficher : liste déroulante </a:t>
            </a:r>
            <a:r>
              <a:rPr lang="fr-FR" sz="1400" b="1" i="1" dirty="0">
                <a:solidFill>
                  <a:schemeClr val="accent2"/>
                </a:solidFill>
              </a:rPr>
              <a:t>- 4 mots-clés ou 40 caractères maximum</a:t>
            </a:r>
            <a:br>
              <a:rPr lang="fr-FR" sz="1600" dirty="0">
                <a:solidFill>
                  <a:srgbClr val="FF0000"/>
                </a:solidFill>
              </a:rPr>
            </a:br>
            <a:r>
              <a:rPr lang="fr-FR" sz="1600" dirty="0">
                <a:solidFill>
                  <a:srgbClr val="000FA0"/>
                </a:solidFill>
              </a:rPr>
              <a:t>- Intitulés des offres d’emploi : jusqu’à 5 annonces, au masculin exclusivement car l’indication H/F est dans le visuel</a:t>
            </a:r>
            <a:br>
              <a:rPr lang="fr-FR" sz="1400" b="1" i="1" dirty="0">
                <a:solidFill>
                  <a:schemeClr val="accent2"/>
                </a:solidFill>
              </a:rPr>
            </a:br>
            <a:r>
              <a:rPr lang="fr-FR" sz="1600" b="1" i="1" dirty="0">
                <a:solidFill>
                  <a:srgbClr val="000F98"/>
                </a:solidFill>
              </a:rPr>
              <a:t>&gt; Veillez à choisir des termes explicites et attractifs.</a:t>
            </a:r>
            <a:endParaRPr lang="fr-FR" sz="1600" b="1" dirty="0">
              <a:solidFill>
                <a:srgbClr val="000F98"/>
              </a:solidFill>
              <a:ea typeface="Calibri" panose="020F0502020204030204"/>
              <a:cs typeface="Calibri" panose="020F0502020204030204"/>
            </a:endParaRPr>
          </a:p>
          <a:p>
            <a:pPr marL="742950" lvl="1" indent="-285750" fontAlgn="base">
              <a:spcAft>
                <a:spcPts val="1200"/>
              </a:spcAft>
              <a:buFont typeface="Arial" panose="05000000000000000000" pitchFamily="2" charset="2"/>
              <a:buChar char="•"/>
              <a:defRPr/>
            </a:pPr>
            <a:r>
              <a:rPr lang="fr-FR" b="1" u="sng" dirty="0">
                <a:solidFill>
                  <a:srgbClr val="000FA0"/>
                </a:solidFill>
              </a:rPr>
              <a:t>Informations facultatives à afficher : </a:t>
            </a:r>
            <a:br>
              <a:rPr lang="fr-FR" sz="1600" dirty="0"/>
            </a:br>
            <a:r>
              <a:rPr lang="fr-FR" sz="1600" dirty="0">
                <a:solidFill>
                  <a:srgbClr val="000FA0"/>
                </a:solidFill>
              </a:rPr>
              <a:t>- </a:t>
            </a:r>
            <a:r>
              <a:rPr lang="fr-FR" sz="1600" b="0" kern="100" dirty="0">
                <a:solidFill>
                  <a:srgbClr val="000FA0"/>
                </a:solidFill>
                <a:effectLst/>
                <a:latin typeface="Calibri"/>
                <a:ea typeface="Calibri"/>
                <a:cs typeface="Times New Roman"/>
              </a:rPr>
              <a:t>Localisation des postes à pourvoir </a:t>
            </a:r>
            <a:r>
              <a:rPr lang="fr-FR" sz="1600" b="1" kern="100" dirty="0">
                <a:solidFill>
                  <a:schemeClr val="accent2"/>
                </a:solidFill>
                <a:cs typeface="Times New Roman"/>
              </a:rPr>
              <a:t>- </a:t>
            </a:r>
            <a:r>
              <a:rPr lang="fr-FR" sz="1400" b="1" i="1" dirty="0">
                <a:solidFill>
                  <a:schemeClr val="accent2"/>
                </a:solidFill>
                <a:effectLst/>
              </a:rPr>
              <a:t>50 caractères max</a:t>
            </a:r>
            <a:r>
              <a:rPr lang="fr-FR" sz="1400" b="1" i="1" dirty="0">
                <a:solidFill>
                  <a:schemeClr val="accent2"/>
                </a:solidFill>
              </a:rPr>
              <a:t>.,</a:t>
            </a:r>
            <a:br>
              <a:rPr lang="fr-FR" sz="1400" b="1" i="1" dirty="0">
                <a:solidFill>
                  <a:schemeClr val="accent2"/>
                </a:solidFill>
                <a:latin typeface="Calibri"/>
                <a:ea typeface="Calibri"/>
                <a:cs typeface="Calibri"/>
              </a:rPr>
            </a:br>
            <a:r>
              <a:rPr lang="fr-FR" sz="1600" kern="100" dirty="0">
                <a:solidFill>
                  <a:srgbClr val="000FA0"/>
                </a:solidFill>
                <a:latin typeface="Calibri"/>
                <a:ea typeface="Calibri"/>
                <a:cs typeface="Calibri"/>
              </a:rPr>
              <a:t>- Pratiques de votre entreprise pour la découverte de vos métiers et l'accueil de stagiaires : </a:t>
            </a:r>
            <a:br>
              <a:rPr lang="fr-FR" sz="1600" kern="100" dirty="0">
                <a:solidFill>
                  <a:srgbClr val="000FA0"/>
                </a:solidFill>
                <a:latin typeface="Calibri"/>
                <a:ea typeface="Calibri"/>
                <a:cs typeface="Calibri"/>
              </a:rPr>
            </a:br>
            <a:r>
              <a:rPr lang="fr-FR" sz="1600" kern="100" dirty="0">
                <a:solidFill>
                  <a:srgbClr val="000FA0"/>
                </a:solidFill>
                <a:latin typeface="Calibri"/>
                <a:ea typeface="Calibri"/>
                <a:cs typeface="Calibri"/>
              </a:rPr>
              <a:t>		- </a:t>
            </a:r>
            <a:r>
              <a:rPr lang="fr-FR" sz="1400" kern="100" dirty="0">
                <a:solidFill>
                  <a:srgbClr val="000FA0"/>
                </a:solidFill>
                <a:latin typeface="Calibri"/>
                <a:ea typeface="Calibri"/>
                <a:cs typeface="Calibri"/>
              </a:rPr>
              <a:t>Accueil de stages de découverte (3ème, 2</a:t>
            </a:r>
            <a:r>
              <a:rPr lang="fr-FR" sz="1400" kern="100" baseline="30000" dirty="0">
                <a:solidFill>
                  <a:srgbClr val="000FA0"/>
                </a:solidFill>
                <a:latin typeface="Calibri"/>
                <a:ea typeface="Calibri"/>
                <a:cs typeface="Calibri"/>
              </a:rPr>
              <a:t>nde</a:t>
            </a:r>
            <a:r>
              <a:rPr lang="fr-FR" sz="1400" kern="100" dirty="0">
                <a:solidFill>
                  <a:srgbClr val="000FA0"/>
                </a:solidFill>
                <a:latin typeface="Calibri"/>
                <a:ea typeface="Calibri"/>
                <a:cs typeface="Calibri"/>
              </a:rPr>
              <a:t>)</a:t>
            </a:r>
            <a:br>
              <a:rPr lang="fr-FR" sz="1400" kern="100" dirty="0">
                <a:solidFill>
                  <a:srgbClr val="000FA0"/>
                </a:solidFill>
                <a:latin typeface="Calibri"/>
                <a:ea typeface="Calibri"/>
                <a:cs typeface="Calibri"/>
              </a:rPr>
            </a:br>
            <a:r>
              <a:rPr lang="fr-FR" sz="1400" kern="100" dirty="0">
                <a:solidFill>
                  <a:srgbClr val="000FA0"/>
                </a:solidFill>
                <a:latin typeface="Calibri"/>
                <a:ea typeface="Calibri"/>
                <a:cs typeface="Calibri"/>
              </a:rPr>
              <a:t>		- Accueil de périodes d’immersion</a:t>
            </a:r>
            <a:br>
              <a:rPr lang="fr-FR" sz="1400" kern="100" dirty="0">
                <a:solidFill>
                  <a:srgbClr val="000FA0"/>
                </a:solidFill>
                <a:latin typeface="Calibri"/>
                <a:ea typeface="Calibri"/>
                <a:cs typeface="Calibri"/>
              </a:rPr>
            </a:br>
            <a:r>
              <a:rPr lang="fr-FR" sz="1400" kern="100" dirty="0">
                <a:solidFill>
                  <a:srgbClr val="000FA0"/>
                </a:solidFill>
                <a:latin typeface="Calibri"/>
                <a:ea typeface="Calibri"/>
                <a:cs typeface="Calibri"/>
              </a:rPr>
              <a:t>		- Accueil de stages professionnels (lycéens, étudiants, formation professionnelle ...).</a:t>
            </a:r>
            <a:endParaRPr lang="fr-FR" sz="1400" dirty="0">
              <a:solidFill>
                <a:srgbClr val="ED7D31"/>
              </a:solidFill>
              <a:highlight>
                <a:srgbClr val="FFFF00"/>
              </a:highlight>
              <a:latin typeface="Calibri"/>
              <a:ea typeface="Calibri"/>
              <a:cs typeface="Times New Roman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7F47C34-D73C-3555-C5B8-5587B1300F4D}"/>
              </a:ext>
            </a:extLst>
          </p:cNvPr>
          <p:cNvSpPr txBox="1">
            <a:spLocks/>
          </p:cNvSpPr>
          <p:nvPr/>
        </p:nvSpPr>
        <p:spPr>
          <a:xfrm>
            <a:off x="309968" y="-12465"/>
            <a:ext cx="11167512" cy="10772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fr-FR" sz="3200" b="1" dirty="0">
                <a:solidFill>
                  <a:schemeClr val="bg1"/>
                </a:solidFill>
                <a:ea typeface="+mn-lt"/>
                <a:cs typeface="+mn-lt"/>
              </a:rPr>
              <a:t>Galaxie de l'emploi - Consignes</a:t>
            </a:r>
            <a:endParaRPr lang="fr-FR" sz="3200" dirty="0">
              <a:solidFill>
                <a:schemeClr val="bg1"/>
              </a:solidFill>
              <a:ea typeface="+mn-lt"/>
              <a:cs typeface="+mn-lt"/>
            </a:endParaRPr>
          </a:p>
          <a:p>
            <a:pPr algn="ctr"/>
            <a:r>
              <a:rPr lang="fr-FR" sz="3200" b="1" dirty="0">
                <a:solidFill>
                  <a:schemeClr val="bg1"/>
                </a:solidFill>
                <a:ea typeface="+mn-lt"/>
                <a:cs typeface="+mn-lt"/>
              </a:rPr>
              <a:t>Ecran d'affichage pour les entreprises </a:t>
            </a:r>
            <a:endParaRPr lang="fr-FR" sz="3200" b="1" dirty="0">
              <a:solidFill>
                <a:schemeClr val="bg1"/>
              </a:solidFill>
              <a:ea typeface="Calibri"/>
              <a:cs typeface="Calibri" panose="020F050202020403020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340EC2-56E2-85F0-9DD8-D59F02E28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9586" y="5764059"/>
            <a:ext cx="1038225" cy="10953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179647-73C7-3215-4AA7-561FE901A936}"/>
              </a:ext>
            </a:extLst>
          </p:cNvPr>
          <p:cNvSpPr txBox="1"/>
          <p:nvPr/>
        </p:nvSpPr>
        <p:spPr>
          <a:xfrm>
            <a:off x="813113" y="5371002"/>
            <a:ext cx="10161222" cy="615553"/>
          </a:xfrm>
          <a:prstGeom prst="rect">
            <a:avLst/>
          </a:prstGeom>
          <a:solidFill>
            <a:srgbClr val="FCF600"/>
          </a:solidFill>
          <a:ln>
            <a:solidFill>
              <a:srgbClr val="190E9E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1" dirty="0">
                <a:solidFill>
                  <a:srgbClr val="000FA0"/>
                </a:solidFill>
              </a:rPr>
              <a:t>Répondez au formulaire pour nous envoyer vos textes et informations : </a:t>
            </a:r>
            <a:r>
              <a:rPr lang="fr-FR" b="1" dirty="0">
                <a:solidFill>
                  <a:srgbClr val="000FA0"/>
                </a:solidFill>
                <a:cs typeface="Calibri"/>
                <a:hlinkClick r:id="rId4"/>
              </a:rPr>
              <a:t>retourner sur le formulaire</a:t>
            </a:r>
            <a:r>
              <a:rPr lang="fr-FR" b="1" u="sng" dirty="0">
                <a:solidFill>
                  <a:srgbClr val="0563C1"/>
                </a:solidFill>
                <a:cs typeface="Segoe UI"/>
                <a:hlinkClick r:id="rId4"/>
              </a:rPr>
              <a:t>.</a:t>
            </a:r>
            <a:endParaRPr lang="fr-FR" b="1" u="sng" dirty="0">
              <a:solidFill>
                <a:srgbClr val="0563C1"/>
              </a:solidFill>
              <a:cs typeface="Segoe UI"/>
            </a:endParaRPr>
          </a:p>
          <a:p>
            <a:pPr algn="ctr"/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916292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F4C33-96DA-5F33-AE39-B5F31E617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B1466A4-1775-14AA-5E40-B48CF218D0C8}"/>
              </a:ext>
            </a:extLst>
          </p:cNvPr>
          <p:cNvSpPr/>
          <p:nvPr/>
        </p:nvSpPr>
        <p:spPr>
          <a:xfrm>
            <a:off x="0" y="1200225"/>
            <a:ext cx="12192000" cy="1097508"/>
          </a:xfrm>
          <a:prstGeom prst="rect">
            <a:avLst/>
          </a:prstGeom>
          <a:solidFill>
            <a:srgbClr val="000F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195A64-B2D7-2D27-3270-2EAA3497BB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2210"/>
            <a:ext cx="12192591" cy="1202695"/>
          </a:xfrm>
          <a:prstGeom prst="rect">
            <a:avLst/>
          </a:prstGeom>
          <a:solidFill>
            <a:srgbClr val="000F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r-FR" sz="3200" b="1" baseline="0" dirty="0">
                <a:solidFill>
                  <a:srgbClr val="FFFFFF"/>
                </a:solidFill>
                <a:latin typeface="Calibri"/>
              </a:rPr>
              <a:t>NOM DE L’ENTREPRISE </a:t>
            </a:r>
            <a:r>
              <a:rPr lang="fr-FR" sz="3200" dirty="0">
                <a:latin typeface="Calibri"/>
                <a:ea typeface="Calibri"/>
                <a:cs typeface="Calibri"/>
              </a:rPr>
              <a:t>​</a:t>
            </a:r>
            <a:br>
              <a:rPr lang="fr-FR" sz="3200" dirty="0">
                <a:latin typeface="Calibri"/>
                <a:ea typeface="Calibri"/>
                <a:cs typeface="Calibri"/>
              </a:rPr>
            </a:br>
            <a:r>
              <a:rPr lang="fr-FR" sz="3200" b="1" i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  <a:r>
              <a:rPr lang="fr-FR" sz="3200" b="1" i="1" baseline="0" dirty="0">
                <a:solidFill>
                  <a:srgbClr val="FFFFFF"/>
                </a:solidFill>
                <a:latin typeface="Calibri"/>
              </a:rPr>
              <a:t>0 caractères max.</a:t>
            </a:r>
            <a:endParaRPr lang="fr-FR" dirty="0"/>
          </a:p>
        </p:txBody>
      </p:sp>
      <p:pic>
        <p:nvPicPr>
          <p:cNvPr id="7" name="Image 6" descr="Une image contenant Graphique, blanc, noir et blanc&#10;&#10;Description générée automatiquement">
            <a:extLst>
              <a:ext uri="{FF2B5EF4-FFF2-40B4-BE49-F238E27FC236}">
                <a16:creationId xmlns:a16="http://schemas.microsoft.com/office/drawing/2014/main" id="{834F0273-6E84-B949-91AD-26C53ACBA2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/>
          <a:srcRect t="32211" r="1480"/>
          <a:stretch/>
        </p:blipFill>
        <p:spPr>
          <a:xfrm>
            <a:off x="11377064" y="-9552"/>
            <a:ext cx="677689" cy="699453"/>
          </a:xfrm>
          <a:prstGeom prst="rect">
            <a:avLst/>
          </a:prstGeom>
        </p:spPr>
      </p:pic>
      <p:pic>
        <p:nvPicPr>
          <p:cNvPr id="12" name="Image 11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425F4B44-6533-2499-D848-33680DD7423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795" y="215525"/>
            <a:ext cx="846974" cy="77168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466F4C3-70D4-FF30-3ED4-261FAC6E427A}"/>
              </a:ext>
            </a:extLst>
          </p:cNvPr>
          <p:cNvSpPr>
            <a:spLocks/>
          </p:cNvSpPr>
          <p:nvPr/>
        </p:nvSpPr>
        <p:spPr>
          <a:xfrm>
            <a:off x="0" y="5857875"/>
            <a:ext cx="12192591" cy="988139"/>
          </a:xfrm>
          <a:prstGeom prst="rect">
            <a:avLst/>
          </a:prstGeom>
          <a:solidFill>
            <a:srgbClr val="000F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C4CBCF9-7018-3987-2DCA-3EF88668A2B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8545" y="1227108"/>
            <a:ext cx="5928802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2800" b="1" dirty="0">
                <a:solidFill>
                  <a:schemeClr val="bg1"/>
                </a:solidFill>
                <a:ea typeface="+mn-lt"/>
                <a:cs typeface="+mn-lt"/>
              </a:rPr>
              <a:t>Secteur d'activité</a:t>
            </a:r>
            <a:endParaRPr lang="fr-FR" b="1" i="1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pic>
        <p:nvPicPr>
          <p:cNvPr id="15" name="Graphique 14" descr="Signe pouce en haut avec un remplissage uni">
            <a:extLst>
              <a:ext uri="{FF2B5EF4-FFF2-40B4-BE49-F238E27FC236}">
                <a16:creationId xmlns:a16="http://schemas.microsoft.com/office/drawing/2014/main" id="{0F903256-9D84-AFB9-935C-895F13FE7A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9" y="5875161"/>
            <a:ext cx="720256" cy="748568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4B64E45E-299F-57C3-26B7-F3BAFF21F06C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6067136" y="50800"/>
            <a:ext cx="55417" cy="6733309"/>
          </a:xfrm>
          <a:prstGeom prst="straightConnector1">
            <a:avLst/>
          </a:prstGeom>
          <a:ln w="57150">
            <a:solidFill>
              <a:srgbClr val="190E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1B1C15BA-E511-0218-DEE3-13A5843DA5A7}"/>
              </a:ext>
            </a:extLst>
          </p:cNvPr>
          <p:cNvSpPr txBox="1">
            <a:spLocks/>
          </p:cNvSpPr>
          <p:nvPr/>
        </p:nvSpPr>
        <p:spPr>
          <a:xfrm>
            <a:off x="211368" y="2536448"/>
            <a:ext cx="5781582" cy="892552"/>
          </a:xfrm>
          <a:prstGeom prst="rect">
            <a:avLst/>
          </a:prstGeom>
          <a:noFill/>
          <a:ln w="28575">
            <a:solidFill>
              <a:srgbClr val="FCF600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2800" b="0" kern="100" dirty="0">
                <a:solidFill>
                  <a:srgbClr val="000FA0"/>
                </a:solidFill>
                <a:effectLst/>
                <a:ea typeface="DengXian"/>
                <a:cs typeface="Times New Roman"/>
              </a:rPr>
              <a:t>INTITULES DE VOS ANNONCES</a:t>
            </a:r>
            <a:br>
              <a:rPr lang="fr-FR" sz="2800" dirty="0">
                <a:ea typeface="+mn-lt"/>
                <a:cs typeface="+mn-lt"/>
              </a:rPr>
            </a:br>
            <a:r>
              <a:rPr lang="fr-FR" sz="2400" i="1" dirty="0">
                <a:solidFill>
                  <a:schemeClr val="tx1">
                    <a:lumMod val="50000"/>
                    <a:lumOff val="50000"/>
                  </a:schemeClr>
                </a:solidFill>
                <a:ea typeface="+mn-lt"/>
                <a:cs typeface="+mn-lt"/>
              </a:rPr>
              <a:t>- 32 caractères par ligne et 5 Lignes Max.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2AF5338-5952-3FB2-8712-DBA004FF92DA}"/>
              </a:ext>
            </a:extLst>
          </p:cNvPr>
          <p:cNvSpPr txBox="1"/>
          <p:nvPr/>
        </p:nvSpPr>
        <p:spPr>
          <a:xfrm>
            <a:off x="698015" y="5859745"/>
            <a:ext cx="5514016" cy="100601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2000" i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Stages de découverte </a:t>
            </a:r>
            <a:r>
              <a:rPr lang="fr-FR" sz="1200" i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(3</a:t>
            </a:r>
            <a:r>
              <a:rPr lang="fr-FR" sz="800" i="1" baseline="30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ème </a:t>
            </a:r>
            <a:r>
              <a:rPr lang="fr-FR" sz="1200" i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et 2</a:t>
            </a:r>
            <a:r>
              <a:rPr lang="fr-FR" sz="800" i="1" baseline="30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nde</a:t>
            </a:r>
            <a:r>
              <a:rPr lang="fr-FR" sz="1200" i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)</a:t>
            </a:r>
            <a:endParaRPr lang="fr-FR" sz="12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r>
              <a:rPr lang="fr-FR" sz="2000" i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Périodes d'immersion</a:t>
            </a:r>
            <a:endParaRPr lang="fr-FR" sz="20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r>
              <a:rPr lang="fr-FR" sz="2000" i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Stages professionnels </a:t>
            </a:r>
            <a:r>
              <a:rPr lang="fr-FR" sz="1200" i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(lycéens, étudiants, formation professionnelle …)</a:t>
            </a:r>
            <a:endParaRPr lang="en-US" sz="12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36BEB98-BA02-7945-6970-6470924784B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7595" y="1746284"/>
            <a:ext cx="569966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 i="1" dirty="0">
                <a:solidFill>
                  <a:schemeClr val="bg1"/>
                </a:solidFill>
                <a:ea typeface="Calibri"/>
                <a:cs typeface="Calibri"/>
              </a:rPr>
              <a:t>Localisation</a:t>
            </a:r>
            <a:r>
              <a:rPr lang="fr-FR" sz="2000" dirty="0">
                <a:solidFill>
                  <a:schemeClr val="bg1"/>
                </a:solidFill>
                <a:ea typeface="Calibri"/>
                <a:cs typeface="Calibri"/>
              </a:rPr>
              <a:t> </a:t>
            </a:r>
            <a:r>
              <a:rPr lang="fr-FR" sz="2000" i="1" dirty="0">
                <a:solidFill>
                  <a:schemeClr val="bg1"/>
                </a:solidFill>
                <a:ea typeface="Calibri"/>
                <a:cs typeface="Calibri"/>
              </a:rPr>
              <a:t>(30 caractères max, facultatif) </a:t>
            </a:r>
            <a:endParaRPr lang="en-US" sz="2000" i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661A13-6F93-9345-4E11-93E90FC24F15}"/>
              </a:ext>
            </a:extLst>
          </p:cNvPr>
          <p:cNvSpPr txBox="1"/>
          <p:nvPr/>
        </p:nvSpPr>
        <p:spPr>
          <a:xfrm>
            <a:off x="6479152" y="217406"/>
            <a:ext cx="489857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 b="1">
                <a:solidFill>
                  <a:srgbClr val="FFFFFF"/>
                </a:solidFill>
                <a:latin typeface="Calibri"/>
              </a:rPr>
              <a:t>EX : PETITS GOURMETS</a:t>
            </a:r>
            <a:r>
              <a:rPr lang="fr-FR" sz="3200" b="1" baseline="0">
                <a:solidFill>
                  <a:srgbClr val="FFFFFF"/>
                </a:solidFill>
                <a:latin typeface="Calibri"/>
              </a:rPr>
              <a:t> </a:t>
            </a:r>
            <a:r>
              <a:rPr lang="fr-FR" sz="3200" baseline="0">
                <a:solidFill>
                  <a:srgbClr val="FFFFFF"/>
                </a:solidFill>
                <a:latin typeface="Calibri"/>
              </a:rPr>
              <a:t>​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5BD353-F188-1A4B-FF53-6904A399900D}"/>
              </a:ext>
            </a:extLst>
          </p:cNvPr>
          <p:cNvSpPr txBox="1"/>
          <p:nvPr/>
        </p:nvSpPr>
        <p:spPr>
          <a:xfrm>
            <a:off x="6196739" y="1250197"/>
            <a:ext cx="585577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800" b="1" dirty="0">
                <a:solidFill>
                  <a:schemeClr val="bg1"/>
                </a:solidFill>
              </a:rPr>
              <a:t>Industrie Agro-Alimentaire</a:t>
            </a:r>
          </a:p>
          <a:p>
            <a:r>
              <a:rPr lang="fr-FR" sz="2000" i="1" dirty="0">
                <a:solidFill>
                  <a:schemeClr val="bg1"/>
                </a:solidFill>
                <a:ea typeface="Calibri"/>
                <a:cs typeface="Calibri"/>
              </a:rPr>
              <a:t>Angers et Chemillé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894F53-52D1-FC1A-ABC3-0B82F6DFC771}"/>
              </a:ext>
            </a:extLst>
          </p:cNvPr>
          <p:cNvSpPr txBox="1"/>
          <p:nvPr/>
        </p:nvSpPr>
        <p:spPr>
          <a:xfrm>
            <a:off x="6265174" y="2526908"/>
            <a:ext cx="5855775" cy="2677656"/>
          </a:xfrm>
          <a:prstGeom prst="rect">
            <a:avLst/>
          </a:prstGeom>
          <a:noFill/>
          <a:ln w="28575">
            <a:solidFill>
              <a:srgbClr val="FCF6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/>
            <a:r>
              <a:rPr lang="en-US" sz="2800" i="1" kern="100" dirty="0">
                <a:solidFill>
                  <a:srgbClr val="000FA0"/>
                </a:solidFill>
                <a:ea typeface="DengXian"/>
                <a:cs typeface="Times New Roman"/>
              </a:rPr>
              <a:t>H/F </a:t>
            </a:r>
          </a:p>
          <a:p>
            <a:pPr marL="457200"/>
            <a:r>
              <a:rPr lang="en-US" sz="2800" kern="100" dirty="0">
                <a:solidFill>
                  <a:srgbClr val="000FA0"/>
                </a:solidFill>
                <a:ea typeface="DengXian"/>
                <a:cs typeface="Times New Roman"/>
              </a:rPr>
              <a:t>- </a:t>
            </a:r>
            <a:r>
              <a:rPr lang="en-US" sz="2800" kern="100" dirty="0" err="1">
                <a:solidFill>
                  <a:srgbClr val="000FA0"/>
                </a:solidFill>
                <a:ea typeface="DengXian"/>
                <a:cs typeface="Times New Roman"/>
              </a:rPr>
              <a:t>Opérateur</a:t>
            </a:r>
            <a:r>
              <a:rPr lang="en-US" sz="2800" kern="100" dirty="0">
                <a:solidFill>
                  <a:srgbClr val="000FA0"/>
                </a:solidFill>
                <a:ea typeface="DengXian"/>
                <a:cs typeface="Times New Roman"/>
              </a:rPr>
              <a:t> de production</a:t>
            </a:r>
          </a:p>
          <a:p>
            <a:pPr marL="457200"/>
            <a:r>
              <a:rPr lang="en-US" sz="2800" kern="100" dirty="0">
                <a:solidFill>
                  <a:srgbClr val="000FA0"/>
                </a:solidFill>
                <a:ea typeface="DengXian"/>
                <a:cs typeface="Times New Roman"/>
              </a:rPr>
              <a:t>- </a:t>
            </a:r>
            <a:r>
              <a:rPr lang="en-US" sz="2800" kern="100" dirty="0" err="1">
                <a:solidFill>
                  <a:srgbClr val="000FA0"/>
                </a:solidFill>
                <a:ea typeface="DengXian"/>
                <a:cs typeface="Times New Roman"/>
              </a:rPr>
              <a:t>Comptable</a:t>
            </a:r>
            <a:r>
              <a:rPr lang="en-US" sz="2800" kern="100" dirty="0">
                <a:solidFill>
                  <a:srgbClr val="000FA0"/>
                </a:solidFill>
                <a:ea typeface="DengXian"/>
                <a:cs typeface="Times New Roman"/>
              </a:rPr>
              <a:t> </a:t>
            </a:r>
            <a:r>
              <a:rPr lang="en-US" sz="2800" kern="100" dirty="0" err="1">
                <a:solidFill>
                  <a:srgbClr val="000FA0"/>
                </a:solidFill>
                <a:ea typeface="DengXian"/>
                <a:cs typeface="Times New Roman"/>
              </a:rPr>
              <a:t>expérimenté</a:t>
            </a:r>
            <a:r>
              <a:rPr lang="en-US" sz="2800" kern="100" dirty="0">
                <a:solidFill>
                  <a:srgbClr val="000FA0"/>
                </a:solidFill>
                <a:ea typeface="DengXian"/>
                <a:cs typeface="Times New Roman"/>
              </a:rPr>
              <a:t> </a:t>
            </a:r>
          </a:p>
          <a:p>
            <a:pPr marL="457200"/>
            <a:r>
              <a:rPr lang="en-US" sz="2800" kern="100" dirty="0">
                <a:solidFill>
                  <a:srgbClr val="000FA0"/>
                </a:solidFill>
                <a:ea typeface="DengXian"/>
                <a:cs typeface="Times New Roman"/>
              </a:rPr>
              <a:t>- Assistant </a:t>
            </a:r>
            <a:r>
              <a:rPr lang="en-US" sz="2800" kern="100" dirty="0" err="1">
                <a:solidFill>
                  <a:srgbClr val="000FA0"/>
                </a:solidFill>
                <a:ea typeface="DengXian"/>
                <a:cs typeface="Times New Roman"/>
              </a:rPr>
              <a:t>paie</a:t>
            </a:r>
            <a:r>
              <a:rPr lang="en-US" sz="2800" kern="100" dirty="0">
                <a:solidFill>
                  <a:srgbClr val="000FA0"/>
                </a:solidFill>
                <a:ea typeface="DengXian"/>
                <a:cs typeface="Times New Roman"/>
              </a:rPr>
              <a:t> </a:t>
            </a:r>
          </a:p>
          <a:p>
            <a:pPr marL="457200"/>
            <a:r>
              <a:rPr lang="en-US" sz="2800" kern="100" dirty="0">
                <a:solidFill>
                  <a:srgbClr val="000FA0"/>
                </a:solidFill>
                <a:ea typeface="DengXian"/>
                <a:cs typeface="Times New Roman"/>
              </a:rPr>
              <a:t>- </a:t>
            </a:r>
            <a:r>
              <a:rPr lang="en-US" sz="2800" kern="100" dirty="0" err="1">
                <a:solidFill>
                  <a:srgbClr val="000FA0"/>
                </a:solidFill>
                <a:ea typeface="DengXian"/>
                <a:cs typeface="Times New Roman"/>
              </a:rPr>
              <a:t>Technicien</a:t>
            </a:r>
            <a:r>
              <a:rPr lang="en-US" sz="2800" kern="100" dirty="0">
                <a:solidFill>
                  <a:srgbClr val="000FA0"/>
                </a:solidFill>
                <a:ea typeface="DengXian"/>
                <a:cs typeface="Times New Roman"/>
              </a:rPr>
              <a:t> de Maintenance</a:t>
            </a:r>
          </a:p>
          <a:p>
            <a:pPr marL="457200"/>
            <a:r>
              <a:rPr lang="en-US" sz="2800" kern="100" dirty="0">
                <a:solidFill>
                  <a:srgbClr val="000FA0"/>
                </a:solidFill>
                <a:ea typeface="DengXian"/>
                <a:cs typeface="Times New Roman"/>
              </a:rPr>
              <a:t>- Assistant </a:t>
            </a:r>
            <a:r>
              <a:rPr lang="en-US" sz="2800" kern="100" dirty="0" err="1">
                <a:solidFill>
                  <a:srgbClr val="000FA0"/>
                </a:solidFill>
                <a:ea typeface="DengXian"/>
                <a:cs typeface="Times New Roman"/>
              </a:rPr>
              <a:t>Logistique</a:t>
            </a:r>
            <a:endParaRPr lang="en-US" sz="2800" kern="100" dirty="0">
              <a:solidFill>
                <a:srgbClr val="000FA0"/>
              </a:solidFill>
              <a:ea typeface="DengXian"/>
              <a:cs typeface="Times New Roman"/>
            </a:endParaRPr>
          </a:p>
        </p:txBody>
      </p:sp>
      <p:sp>
        <p:nvSpPr>
          <p:cNvPr id="14" name="ZoneTexte 22">
            <a:extLst>
              <a:ext uri="{FF2B5EF4-FFF2-40B4-BE49-F238E27FC236}">
                <a16:creationId xmlns:a16="http://schemas.microsoft.com/office/drawing/2014/main" id="{0539A9EF-2E12-5137-4626-AC00F22D4836}"/>
              </a:ext>
            </a:extLst>
          </p:cNvPr>
          <p:cNvSpPr txBox="1"/>
          <p:nvPr/>
        </p:nvSpPr>
        <p:spPr>
          <a:xfrm>
            <a:off x="6910252" y="6027642"/>
            <a:ext cx="5514016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fr-FR" sz="1200" i="1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r>
              <a:rPr lang="fr-FR" sz="2000" i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Stages professionnels </a:t>
            </a:r>
            <a:r>
              <a:rPr lang="fr-FR" sz="1200" i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(lycéens, étudiants, formation professionnelle …)</a:t>
            </a:r>
            <a:endParaRPr lang="en-US" sz="12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Graphique 14" descr="Signe pouce en haut avec un remplissage uni">
            <a:extLst>
              <a:ext uri="{FF2B5EF4-FFF2-40B4-BE49-F238E27FC236}">
                <a16:creationId xmlns:a16="http://schemas.microsoft.com/office/drawing/2014/main" id="{EFCCC6DB-D4B6-693C-EBC0-A3898CFA6B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89025" y="5939737"/>
            <a:ext cx="720256" cy="74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221498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0631687-4bb6-423c-9c87-d31d1cd3d94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FE27E453349F4A9BF33D2058CF8878" ma:contentTypeVersion="12" ma:contentTypeDescription="Crée un document." ma:contentTypeScope="" ma:versionID="fc4ec94c9022cc6c9ca53bef5b66de75">
  <xsd:schema xmlns:xsd="http://www.w3.org/2001/XMLSchema" xmlns:xs="http://www.w3.org/2001/XMLSchema" xmlns:p="http://schemas.microsoft.com/office/2006/metadata/properties" xmlns:ns2="20631687-4bb6-423c-9c87-d31d1cd3d94b" targetNamespace="http://schemas.microsoft.com/office/2006/metadata/properties" ma:root="true" ma:fieldsID="5149d30dcc39b4d932fddd546f95684a" ns2:_="">
    <xsd:import namespace="20631687-4bb6-423c-9c87-d31d1cd3d94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631687-4bb6-423c-9c87-d31d1cd3d9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6c321336-a6bf-418f-9457-b424f02703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DC1478C-208F-4B6C-A1EE-28F0C0652D05}">
  <ds:schemaRefs>
    <ds:schemaRef ds:uri="20631687-4bb6-423c-9c87-d31d1cd3d94b"/>
    <ds:schemaRef ds:uri="76c4b3dd-e38f-452d-aaea-3ee296aacdd9"/>
    <ds:schemaRef ds:uri="c25b044c-a29e-4bf9-8b36-0001f2f98947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7C3F059-F45D-4381-A355-9EE5823C0B0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936DF5-2D3F-40E0-883E-D11367000C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631687-4bb6-423c-9c87-d31d1cd3d9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275</Words>
  <Application>Microsoft Office PowerPoint</Application>
  <PresentationFormat>Grand écran</PresentationFormat>
  <Paragraphs>24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1" baseType="lpstr">
      <vt:lpstr>DengXian</vt:lpstr>
      <vt:lpstr>Aptos</vt:lpstr>
      <vt:lpstr>Arial</vt:lpstr>
      <vt:lpstr>Arial Narrow</vt:lpstr>
      <vt:lpstr>Calibri</vt:lpstr>
      <vt:lpstr>Calibri Light</vt:lpstr>
      <vt:lpstr>Segoe UI</vt:lpstr>
      <vt:lpstr>Times New Roman</vt:lpstr>
      <vt:lpstr>Conception personnalisée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PASTRE Sophie</dc:creator>
  <cp:lastModifiedBy>PAILLE Manon</cp:lastModifiedBy>
  <cp:revision>3</cp:revision>
  <dcterms:created xsi:type="dcterms:W3CDTF">2024-06-04T10:19:12Z</dcterms:created>
  <dcterms:modified xsi:type="dcterms:W3CDTF">2026-08-28T15:54:52Z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0x010100F3FE27E453349F4A9BF33D2058CF8878</vt:lpwstr>
  </property>
  <property fmtid="{D5CDD505-2E9C-101B-9397-08002B2CF9AE}" pid="3" name="MediaServiceImageTags">
    <vt:lpwstr/>
  </property>
</Properties>
</file>